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87" r:id="rId5"/>
    <p:sldId id="288" r:id="rId6"/>
    <p:sldId id="296" r:id="rId7"/>
    <p:sldId id="344" r:id="rId8"/>
    <p:sldId id="345" r:id="rId9"/>
    <p:sldId id="346" r:id="rId10"/>
    <p:sldId id="347" r:id="rId11"/>
    <p:sldId id="348" r:id="rId12"/>
    <p:sldId id="353" r:id="rId13"/>
    <p:sldId id="354" r:id="rId14"/>
    <p:sldId id="351" r:id="rId15"/>
    <p:sldId id="352" r:id="rId16"/>
    <p:sldId id="356" r:id="rId17"/>
    <p:sldId id="359" r:id="rId18"/>
    <p:sldId id="360" r:id="rId19"/>
    <p:sldId id="361" r:id="rId20"/>
    <p:sldId id="355" r:id="rId21"/>
    <p:sldId id="357" r:id="rId22"/>
    <p:sldId id="362" r:id="rId23"/>
    <p:sldId id="363" r:id="rId24"/>
    <p:sldId id="293" r:id="rId25"/>
    <p:sldId id="339" r:id="rId26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y" initials="a" lastIdx="1" clrIdx="0"/>
  <p:cmAuthor id="1" name="Rissman, Chad" initials="CGR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59" autoAdjust="0"/>
  </p:normalViewPr>
  <p:slideViewPr>
    <p:cSldViewPr>
      <p:cViewPr varScale="1">
        <p:scale>
          <a:sx n="105" d="100"/>
          <a:sy n="105" d="100"/>
        </p:scale>
        <p:origin x="17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3067373" cy="468474"/>
          </a:xfrm>
          <a:prstGeom prst="rect">
            <a:avLst/>
          </a:prstGeom>
        </p:spPr>
        <p:txBody>
          <a:bodyPr vert="horz" lIns="92538" tIns="46270" rIns="92538" bIns="4627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104" y="3"/>
            <a:ext cx="3067373" cy="468474"/>
          </a:xfrm>
          <a:prstGeom prst="rect">
            <a:avLst/>
          </a:prstGeom>
        </p:spPr>
        <p:txBody>
          <a:bodyPr vert="horz" lIns="92538" tIns="46270" rIns="92538" bIns="46270" rtlCol="0"/>
          <a:lstStyle>
            <a:lvl1pPr algn="r">
              <a:defRPr sz="1200"/>
            </a:lvl1pPr>
          </a:lstStyle>
          <a:p>
            <a:fld id="{D5D7A30E-D793-4535-AAA5-ADD4D50DB52C}" type="datetimeFigureOut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893009"/>
            <a:ext cx="3067373" cy="468474"/>
          </a:xfrm>
          <a:prstGeom prst="rect">
            <a:avLst/>
          </a:prstGeom>
        </p:spPr>
        <p:txBody>
          <a:bodyPr vert="horz" lIns="92538" tIns="46270" rIns="92538" bIns="4627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104" y="8893009"/>
            <a:ext cx="3067373" cy="468474"/>
          </a:xfrm>
          <a:prstGeom prst="rect">
            <a:avLst/>
          </a:prstGeom>
        </p:spPr>
        <p:txBody>
          <a:bodyPr vert="horz" lIns="92538" tIns="46270" rIns="92538" bIns="46270" rtlCol="0" anchor="b"/>
          <a:lstStyle>
            <a:lvl1pPr algn="r">
              <a:defRPr sz="1200"/>
            </a:lvl1pPr>
          </a:lstStyle>
          <a:p>
            <a:fld id="{6431CEC3-8CA6-4087-A6E3-7DE8C3FCC3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82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66732" cy="468154"/>
          </a:xfrm>
          <a:prstGeom prst="rect">
            <a:avLst/>
          </a:prstGeom>
        </p:spPr>
        <p:txBody>
          <a:bodyPr vert="horz" lIns="94297" tIns="47148" rIns="94297" bIns="471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10" y="2"/>
            <a:ext cx="3066732" cy="468154"/>
          </a:xfrm>
          <a:prstGeom prst="rect">
            <a:avLst/>
          </a:prstGeom>
        </p:spPr>
        <p:txBody>
          <a:bodyPr vert="horz" lIns="94297" tIns="47148" rIns="94297" bIns="47148" rtlCol="0"/>
          <a:lstStyle>
            <a:lvl1pPr algn="r">
              <a:defRPr sz="1200"/>
            </a:lvl1pPr>
          </a:lstStyle>
          <a:p>
            <a:fld id="{1D117C95-68F0-45DE-9662-F08EF6AB923F}" type="datetimeFigureOut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703263"/>
            <a:ext cx="4679950" cy="3509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97" tIns="47148" rIns="94297" bIns="4714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8"/>
            <a:ext cx="5661660" cy="4213384"/>
          </a:xfrm>
          <a:prstGeom prst="rect">
            <a:avLst/>
          </a:prstGeom>
        </p:spPr>
        <p:txBody>
          <a:bodyPr vert="horz" lIns="94297" tIns="47148" rIns="94297" bIns="4714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93302"/>
            <a:ext cx="3066732" cy="468154"/>
          </a:xfrm>
          <a:prstGeom prst="rect">
            <a:avLst/>
          </a:prstGeom>
        </p:spPr>
        <p:txBody>
          <a:bodyPr vert="horz" lIns="94297" tIns="47148" rIns="94297" bIns="471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10" y="8893302"/>
            <a:ext cx="3066732" cy="468154"/>
          </a:xfrm>
          <a:prstGeom prst="rect">
            <a:avLst/>
          </a:prstGeom>
        </p:spPr>
        <p:txBody>
          <a:bodyPr vert="horz" lIns="94297" tIns="47148" rIns="94297" bIns="47148" rtlCol="0" anchor="b"/>
          <a:lstStyle>
            <a:lvl1pPr algn="r">
              <a:defRPr sz="1200"/>
            </a:lvl1pPr>
          </a:lstStyle>
          <a:p>
            <a:fld id="{BEA1CE21-0B58-45CE-8E83-AEC2C163EA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23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1CE21-0B58-45CE-8E83-AEC2C163EA2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5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UD_master_slid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AE7BF-3777-4692-A4BE-CF88705E49A9}" type="datetime1">
              <a:rPr lang="en-US" smtClean="0"/>
              <a:pPr/>
              <a:t>7/10/2017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FBD49-0581-44AE-8644-54944A01D1BA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61C1814-0FDA-4BC0-B85E-ABD3B22902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F04B-60BD-4DAA-A476-A7AA5A203B00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AA441CE-FB34-4DC3-8B45-C12F600577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4006-BCF3-4733-8868-EC0D31B6C9E8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E1DF07E-1ADB-436E-A9A8-45E4E935EE1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841C0-A45C-45F6-8097-74E4933FB862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D74BC0F-4E0C-4F67-8F35-813A7929F4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0404-88F5-46AD-B903-FBE1A5FACF32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B640D14-D55D-4ECE-8399-F65DBDF743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B606D-ED2D-471A-8B19-BEF0AFCFBB7B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54B9EA3-0E16-495A-9F09-148475508E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03E-FB8F-4EF9-9104-379FBE93840A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4E23D32-8F5E-4A03-BA35-94D36E80846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2D04F-74BD-4D49-AC52-6E7245B50DBF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F0605B4-5E3F-430D-8BD3-D1D44EB9C8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393B-AF2E-49DD-85C2-6A617C969208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6873FE8-21BD-49CF-9E8D-C98F657891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BAAB-5C0E-4010-AB0F-042B161FF8F5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2648A97-E912-4369-91B9-A6992DE0C5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6BEE-1E27-44C7-B4BC-1896FF67A014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5F88ABC-84E4-4DF2-A116-9A35DB4DDA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UD_master_slide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F8FAB-F5D0-4A36-85A2-E28403A53CC6}" type="datetime1">
              <a:rPr lang="en-US" smtClean="0"/>
              <a:pPr/>
              <a:t>7/10/2017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2B817-440E-4AD2-9A1E-A6FA7E703F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38862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Bavarian Substation</a:t>
            </a:r>
            <a:br>
              <a:rPr lang="en-US" sz="3600" dirty="0" smtClean="0"/>
            </a:br>
            <a:r>
              <a:rPr lang="en-US" sz="3200" dirty="0" smtClean="0"/>
              <a:t>Feasibility Report - Findings &amp; Recommendation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Board of Commission</a:t>
            </a:r>
            <a:br>
              <a:rPr lang="en-US" sz="3200" dirty="0" smtClean="0"/>
            </a:br>
            <a:r>
              <a:rPr lang="en-US" sz="3200" dirty="0" smtClean="0"/>
              <a:t>Update</a:t>
            </a:r>
            <a:endParaRPr lang="en-US" sz="3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5486400"/>
            <a:ext cx="3200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July 10, 2017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6705600" cy="715962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City Site 8a - Rendering</a:t>
            </a:r>
            <a:endParaRPr lang="en-US" sz="3200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7200899" cy="4800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D74BC0F-4E0C-4F67-8F35-813A7929F4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1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6873FE8-21BD-49CF-9E8D-C98F6578913B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648536"/>
              </p:ext>
            </p:extLst>
          </p:nvPr>
        </p:nvGraphicFramePr>
        <p:xfrm>
          <a:off x="228600" y="1219200"/>
          <a:ext cx="8684104" cy="434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Acrobat Document" r:id="rId3" imgW="12106008" imgH="6057720" progId="AcroExch.Document.7">
                  <p:embed/>
                </p:oleObj>
              </mc:Choice>
              <mc:Fallback>
                <p:oleObj name="Acrobat Document" r:id="rId3" imgW="12106008" imgH="60577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1219200"/>
                        <a:ext cx="8684104" cy="434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45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6873FE8-21BD-49CF-9E8D-C98F6578913B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546698"/>
              </p:ext>
            </p:extLst>
          </p:nvPr>
        </p:nvGraphicFramePr>
        <p:xfrm>
          <a:off x="685800" y="609600"/>
          <a:ext cx="7806132" cy="5051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Acrobat Document" r:id="rId3" imgW="11658397" imgH="7543800" progId="AcroExch.Document.7">
                  <p:embed/>
                </p:oleObj>
              </mc:Choice>
              <mc:Fallback>
                <p:oleObj name="Acrobat Document" r:id="rId3" imgW="11658397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609600"/>
                        <a:ext cx="7806132" cy="5051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391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6873FE8-21BD-49CF-9E8D-C98F6578913B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026653"/>
              </p:ext>
            </p:extLst>
          </p:nvPr>
        </p:nvGraphicFramePr>
        <p:xfrm>
          <a:off x="685800" y="609600"/>
          <a:ext cx="7771482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Acrobat Document" r:id="rId3" imgW="11658397" imgH="7543800" progId="AcroExch.Document.7">
                  <p:embed/>
                </p:oleObj>
              </mc:Choice>
              <mc:Fallback>
                <p:oleObj name="Acrobat Document" r:id="rId3" imgW="11658397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609600"/>
                        <a:ext cx="7771482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95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4876800" cy="792162"/>
          </a:xfrm>
        </p:spPr>
        <p:txBody>
          <a:bodyPr>
            <a:normAutofit/>
          </a:bodyPr>
          <a:lstStyle/>
          <a:p>
            <a:r>
              <a:rPr lang="en-US" sz="3200" b="1" i="1" dirty="0" smtClean="0"/>
              <a:t>MEND Site 14 - Existing</a:t>
            </a:r>
            <a:endParaRPr lang="en-US" sz="3200" b="1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F0605B4-5E3F-430D-8BD3-D1D44EB9C83E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002795"/>
              </p:ext>
            </p:extLst>
          </p:nvPr>
        </p:nvGraphicFramePr>
        <p:xfrm>
          <a:off x="1295400" y="1066800"/>
          <a:ext cx="6607225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Acrobat Document" r:id="rId3" imgW="10534644" imgH="7896150" progId="AcroExch.Document.7">
                  <p:embed/>
                </p:oleObj>
              </mc:Choice>
              <mc:Fallback>
                <p:oleObj name="Acrobat Document" r:id="rId3" imgW="10534644" imgH="78961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5400" y="1066800"/>
                        <a:ext cx="6607225" cy="495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02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/>
              <a:t>MEND Site 14 – Alt 1 Rendering</a:t>
            </a:r>
            <a:endParaRPr lang="en-US" sz="3200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295400"/>
            <a:ext cx="6441017" cy="48307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D74BC0F-4E0C-4F67-8F35-813A7929F4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3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 smtClean="0"/>
              <a:t>MEND Site 14 – Alt 2 Rendering</a:t>
            </a:r>
            <a:endParaRPr lang="en-US" sz="3200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542617" cy="4906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D74BC0F-4E0C-4F67-8F35-813A7929F46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6873FE8-21BD-49CF-9E8D-C98F6578913B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061608"/>
              </p:ext>
            </p:extLst>
          </p:nvPr>
        </p:nvGraphicFramePr>
        <p:xfrm>
          <a:off x="228600" y="1143000"/>
          <a:ext cx="8682361" cy="4345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Acrobat Document" r:id="rId3" imgW="12106008" imgH="6057720" progId="AcroExch.Document.7">
                  <p:embed/>
                </p:oleObj>
              </mc:Choice>
              <mc:Fallback>
                <p:oleObj name="Acrobat Document" r:id="rId3" imgW="12106008" imgH="60577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1143000"/>
                        <a:ext cx="8682361" cy="4345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4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6873FE8-21BD-49CF-9E8D-C98F6578913B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46265"/>
              </p:ext>
            </p:extLst>
          </p:nvPr>
        </p:nvGraphicFramePr>
        <p:xfrm>
          <a:off x="685800" y="685800"/>
          <a:ext cx="7662316" cy="4958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Acrobat Document" r:id="rId3" imgW="11658397" imgH="7543800" progId="AcroExch.Document.7">
                  <p:embed/>
                </p:oleObj>
              </mc:Choice>
              <mc:Fallback>
                <p:oleObj name="Acrobat Document" r:id="rId3" imgW="11658397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685800"/>
                        <a:ext cx="7662316" cy="4958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15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6705600" cy="792162"/>
          </a:xfrm>
        </p:spPr>
        <p:txBody>
          <a:bodyPr>
            <a:normAutofit/>
          </a:bodyPr>
          <a:lstStyle/>
          <a:p>
            <a:r>
              <a:rPr lang="en-US" sz="3200" b="1" i="1" dirty="0" err="1" smtClean="0"/>
              <a:t>Chumstick</a:t>
            </a:r>
            <a:r>
              <a:rPr lang="en-US" sz="3200" b="1" i="1" dirty="0" smtClean="0"/>
              <a:t> Site - Existing</a:t>
            </a:r>
            <a:endParaRPr lang="en-US" sz="3200" b="1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F0605B4-5E3F-430D-8BD3-D1D44EB9C83E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612542"/>
              </p:ext>
            </p:extLst>
          </p:nvPr>
        </p:nvGraphicFramePr>
        <p:xfrm>
          <a:off x="1143000" y="1011612"/>
          <a:ext cx="6781800" cy="5083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Acrobat Document" r:id="rId3" imgW="10534644" imgH="7896150" progId="AcroExch.Document.7">
                  <p:embed/>
                </p:oleObj>
              </mc:Choice>
              <mc:Fallback>
                <p:oleObj name="Acrobat Document" r:id="rId3" imgW="10534644" imgH="78961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1011612"/>
                        <a:ext cx="6781800" cy="5083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45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1"/>
            <a:ext cx="8763000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>Overview of Bavarian Substation Sites</a:t>
            </a:r>
          </a:p>
          <a:p>
            <a:r>
              <a:rPr lang="en-US" dirty="0" smtClean="0"/>
              <a:t>Feasibility Report Findings</a:t>
            </a:r>
          </a:p>
          <a:p>
            <a:r>
              <a:rPr lang="en-US" dirty="0" smtClean="0"/>
              <a:t>Recommendation – No action requested</a:t>
            </a:r>
          </a:p>
          <a:p>
            <a:r>
              <a:rPr lang="en-US" dirty="0" smtClean="0"/>
              <a:t>Review </a:t>
            </a:r>
            <a:r>
              <a:rPr lang="en-US" dirty="0"/>
              <a:t>next steps </a:t>
            </a:r>
            <a:r>
              <a:rPr lang="en-US" dirty="0" smtClean="0"/>
              <a:t>and timeline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D74BC0F-4E0C-4F67-8F35-813A7929F467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086600" cy="609600"/>
          </a:xfrm>
        </p:spPr>
        <p:txBody>
          <a:bodyPr>
            <a:normAutofit/>
          </a:bodyPr>
          <a:lstStyle/>
          <a:p>
            <a:r>
              <a:rPr lang="en-US" sz="3200" b="1" i="1" dirty="0" err="1" smtClean="0"/>
              <a:t>Chumstick</a:t>
            </a:r>
            <a:r>
              <a:rPr lang="en-US" sz="3200" b="1" i="1" dirty="0" smtClean="0"/>
              <a:t> Site - Rendering</a:t>
            </a:r>
            <a:endParaRPr lang="en-US" sz="3200" b="1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F0605B4-5E3F-430D-8BD3-D1D44EB9C83E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927481"/>
              </p:ext>
            </p:extLst>
          </p:nvPr>
        </p:nvGraphicFramePr>
        <p:xfrm>
          <a:off x="1143000" y="1066800"/>
          <a:ext cx="6810524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Acrobat Document" r:id="rId3" imgW="10534644" imgH="7896150" progId="AcroExch.Document.7">
                  <p:embed/>
                </p:oleObj>
              </mc:Choice>
              <mc:Fallback>
                <p:oleObj name="Acrobat Document" r:id="rId3" imgW="10534644" imgH="78961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1066800"/>
                        <a:ext cx="6810524" cy="510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765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Bavarian Substation</a:t>
            </a:r>
            <a:br>
              <a:rPr lang="en-US" dirty="0" smtClean="0"/>
            </a:br>
            <a:r>
              <a:rPr lang="en-US" dirty="0" smtClean="0"/>
              <a:t>Planned Next Steps &amp; Timeline</a:t>
            </a:r>
            <a:r>
              <a:rPr lang="en-US" sz="3100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27237"/>
            <a:ext cx="8839200" cy="3687763"/>
          </a:xfrm>
        </p:spPr>
        <p:txBody>
          <a:bodyPr>
            <a:normAutofit/>
          </a:bodyPr>
          <a:lstStyle/>
          <a:p>
            <a:pPr lvl="1"/>
            <a:endParaRPr lang="en-US" sz="2300" dirty="0" smtClean="0"/>
          </a:p>
          <a:p>
            <a:pPr lvl="1">
              <a:buNone/>
            </a:pPr>
            <a:endParaRPr lang="en-US" sz="2300" dirty="0" smtClean="0"/>
          </a:p>
          <a:p>
            <a:pPr lvl="1"/>
            <a:endParaRPr lang="en-US" sz="2300" dirty="0" smtClean="0"/>
          </a:p>
          <a:p>
            <a:pPr lvl="1"/>
            <a:endParaRPr lang="en-US" sz="27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D74BC0F-4E0C-4F67-8F35-813A7929F46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676400"/>
            <a:ext cx="807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July 10:</a:t>
            </a:r>
            <a:r>
              <a:rPr lang="en-US" dirty="0" smtClean="0"/>
              <a:t>  Invite focus group members to Commission meeting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July 11: </a:t>
            </a:r>
            <a:r>
              <a:rPr lang="en-US" dirty="0" smtClean="0"/>
              <a:t>Update Leavenworth City Council </a:t>
            </a:r>
            <a:r>
              <a:rPr lang="en-US" smtClean="0"/>
              <a:t>and community with </a:t>
            </a:r>
            <a:r>
              <a:rPr lang="en-US" dirty="0" smtClean="0"/>
              <a:t>Feasibility Report Findings &amp; Recommendation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July: </a:t>
            </a:r>
            <a:r>
              <a:rPr lang="en-US" dirty="0" smtClean="0"/>
              <a:t>Initiate CUP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July:</a:t>
            </a:r>
            <a:r>
              <a:rPr lang="en-US" dirty="0" smtClean="0"/>
              <a:t> Initiate Permit Level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July – September: </a:t>
            </a:r>
            <a:r>
              <a:rPr lang="en-US" dirty="0" smtClean="0"/>
              <a:t>Evaluate Transmission Routing in combination with stakeholder outreach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Q3-Q4: </a:t>
            </a:r>
            <a:r>
              <a:rPr lang="en-US" dirty="0" smtClean="0"/>
              <a:t>Begin </a:t>
            </a:r>
            <a:r>
              <a:rPr lang="en-US" dirty="0"/>
              <a:t>major equipment </a:t>
            </a:r>
            <a:r>
              <a:rPr lang="en-US" dirty="0" smtClean="0"/>
              <a:t>purchases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6858000" cy="274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Questions?</a:t>
            </a:r>
            <a:endParaRPr lang="en-US" sz="7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D74BC0F-4E0C-4F67-8F35-813A7929F46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3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067800" cy="46482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March 6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Board meeting</a:t>
            </a:r>
          </a:p>
          <a:p>
            <a:pPr lvl="1"/>
            <a:r>
              <a:rPr lang="en-US" sz="1800" dirty="0" smtClean="0"/>
              <a:t>Review initial engineering and costs comparisons for three sites: </a:t>
            </a:r>
            <a:r>
              <a:rPr lang="en-US" sz="1400" i="1" dirty="0" smtClean="0"/>
              <a:t>(CCPUD Site 9, City Site 8a, MEND Site 14)</a:t>
            </a:r>
            <a:r>
              <a:rPr lang="en-US" sz="1400" dirty="0" smtClean="0"/>
              <a:t> </a:t>
            </a:r>
          </a:p>
          <a:p>
            <a:pPr lvl="1"/>
            <a:r>
              <a:rPr lang="en-US" sz="1800" dirty="0" smtClean="0"/>
              <a:t>Stakeholder feedback and Leavenworth Focus Group supports Site 14, and Site 8a if Site 14 does not advance; Two sites moving forward</a:t>
            </a:r>
          </a:p>
          <a:p>
            <a:r>
              <a:rPr lang="en-US" sz="1800" b="1" dirty="0" smtClean="0"/>
              <a:t>March 20</a:t>
            </a:r>
            <a:r>
              <a:rPr lang="en-US" sz="1800" b="1" baseline="30000" dirty="0" smtClean="0"/>
              <a:t>th</a:t>
            </a:r>
            <a:r>
              <a:rPr lang="en-US" sz="1800" b="1" dirty="0" smtClean="0"/>
              <a:t> Board meeting</a:t>
            </a:r>
          </a:p>
          <a:p>
            <a:pPr lvl="1"/>
            <a:r>
              <a:rPr lang="en-US" sz="1800" dirty="0" smtClean="0"/>
              <a:t>Review power line easement rights</a:t>
            </a:r>
          </a:p>
          <a:p>
            <a:pPr lvl="1"/>
            <a:r>
              <a:rPr lang="en-US" sz="1800" dirty="0" smtClean="0"/>
              <a:t>Continuing discussions and learning with both City of Leavenworth officials and representatives from owner of Site 14 (MEND)</a:t>
            </a:r>
          </a:p>
          <a:p>
            <a:r>
              <a:rPr lang="en-US" sz="1800" b="1" dirty="0" smtClean="0"/>
              <a:t>May 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Board meeting</a:t>
            </a:r>
          </a:p>
          <a:p>
            <a:pPr lvl="1"/>
            <a:r>
              <a:rPr lang="en-US" sz="1800" dirty="0" smtClean="0"/>
              <a:t>Staff recommends purchase of </a:t>
            </a:r>
            <a:r>
              <a:rPr lang="en-US" sz="1800" dirty="0" err="1" smtClean="0"/>
              <a:t>Chumstick</a:t>
            </a:r>
            <a:r>
              <a:rPr lang="en-US" sz="1800" dirty="0" smtClean="0"/>
              <a:t> Site, located near Site 8a, due to recent availability and desirable site access attributes</a:t>
            </a:r>
          </a:p>
          <a:p>
            <a:pPr lvl="1"/>
            <a:r>
              <a:rPr lang="en-US" sz="1800" dirty="0" smtClean="0"/>
              <a:t>Board authorizes purchase of </a:t>
            </a:r>
            <a:r>
              <a:rPr lang="en-US" sz="1800" dirty="0" err="1" smtClean="0"/>
              <a:t>Chumstick</a:t>
            </a:r>
            <a:r>
              <a:rPr lang="en-US" sz="1800" dirty="0" smtClean="0"/>
              <a:t> Site and approved it as the preferred alternative</a:t>
            </a:r>
          </a:p>
          <a:p>
            <a:pPr lvl="1"/>
            <a:r>
              <a:rPr lang="en-US" sz="1800" dirty="0" smtClean="0"/>
              <a:t>Staff to proceed with consultant analysis of all three sites</a:t>
            </a:r>
          </a:p>
          <a:p>
            <a:pPr marL="914400" lvl="2" indent="0">
              <a:buNone/>
            </a:pPr>
            <a:endParaRPr lang="en-US" sz="1800" dirty="0"/>
          </a:p>
          <a:p>
            <a:pPr lvl="2"/>
            <a:endParaRPr lang="en-US" sz="1800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D74BC0F-4E0C-4F67-8F35-813A7929F46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3548743"/>
            <a:ext cx="9067800" cy="2114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endParaRPr lang="en-US" sz="2400" dirty="0" smtClean="0"/>
          </a:p>
          <a:p>
            <a:pPr lvl="1"/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Sixteen areas were initially identified and four sites were analyzed by Consultant Feasibility Evaluation</a:t>
            </a:r>
          </a:p>
          <a:p>
            <a:r>
              <a:rPr lang="en-US" sz="2000" dirty="0" smtClean="0"/>
              <a:t>Consultant Feasibility Evaluation recommends the </a:t>
            </a:r>
            <a:r>
              <a:rPr lang="en-US" sz="2000" dirty="0" err="1" smtClean="0"/>
              <a:t>Chumstick</a:t>
            </a:r>
            <a:r>
              <a:rPr lang="en-US" sz="2000" dirty="0" smtClean="0"/>
              <a:t> Site as the preferred alternative, which is consistent with the Leavenworth Focus Group and Board endorsements of </a:t>
            </a:r>
            <a:r>
              <a:rPr lang="en-US" sz="2000" dirty="0" err="1" smtClean="0"/>
              <a:t>Chumstick</a:t>
            </a:r>
            <a:r>
              <a:rPr lang="en-US" sz="2000" dirty="0" smtClean="0"/>
              <a:t> Site</a:t>
            </a:r>
          </a:p>
          <a:p>
            <a:r>
              <a:rPr lang="en-US" sz="2000" dirty="0" smtClean="0"/>
              <a:t>District staff recommends selection of the </a:t>
            </a:r>
            <a:r>
              <a:rPr lang="en-US" sz="2000" dirty="0" err="1" smtClean="0"/>
              <a:t>Chumstick</a:t>
            </a:r>
            <a:r>
              <a:rPr lang="en-US" sz="2000" dirty="0" smtClean="0"/>
              <a:t> site as the preferred alternative</a:t>
            </a:r>
          </a:p>
          <a:p>
            <a:r>
              <a:rPr lang="en-US" sz="2000" dirty="0" smtClean="0"/>
              <a:t>Next steps would include proceeding with permit level design, initiating the Conditional Use Permit (CUP) process, and further evaluation of transmission routing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D74BC0F-4E0C-4F67-8F35-813A7929F46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6873FE8-21BD-49CF-9E8D-C98F6578913B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3049303"/>
              </p:ext>
            </p:extLst>
          </p:nvPr>
        </p:nvGraphicFramePr>
        <p:xfrm>
          <a:off x="685800" y="609600"/>
          <a:ext cx="7771481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3" imgW="11658397" imgH="7543800" progId="AcroExch.Document.7">
                  <p:embed/>
                </p:oleObj>
              </mc:Choice>
              <mc:Fallback>
                <p:oleObj name="Acrobat Document" r:id="rId3" imgW="11658397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" y="609600"/>
                        <a:ext cx="7771481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2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6873FE8-21BD-49CF-9E8D-C98F6578913B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443380"/>
              </p:ext>
            </p:extLst>
          </p:nvPr>
        </p:nvGraphicFramePr>
        <p:xfrm>
          <a:off x="762000" y="533400"/>
          <a:ext cx="7596205" cy="5160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3" imgW="7543732" imgH="5829300" progId="AcroExch.Document.7">
                  <p:embed/>
                </p:oleObj>
              </mc:Choice>
              <mc:Fallback>
                <p:oleObj name="Acrobat Document" r:id="rId3" imgW="7543732" imgH="58293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0" y="533400"/>
                        <a:ext cx="7596205" cy="5160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7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6873FE8-21BD-49CF-9E8D-C98F6578913B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802498"/>
              </p:ext>
            </p:extLst>
          </p:nvPr>
        </p:nvGraphicFramePr>
        <p:xfrm>
          <a:off x="152400" y="1143000"/>
          <a:ext cx="8830002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Acrobat Document" r:id="rId3" imgW="12106008" imgH="6057720" progId="AcroExch.Document.7">
                  <p:embed/>
                </p:oleObj>
              </mc:Choice>
              <mc:Fallback>
                <p:oleObj name="Acrobat Document" r:id="rId3" imgW="12106008" imgH="605772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1143000"/>
                        <a:ext cx="8830002" cy="441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43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6873FE8-21BD-49CF-9E8D-C98F6578913B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513590"/>
              </p:ext>
            </p:extLst>
          </p:nvPr>
        </p:nvGraphicFramePr>
        <p:xfrm>
          <a:off x="609600" y="609600"/>
          <a:ext cx="7848600" cy="507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Acrobat Document" r:id="rId3" imgW="11658397" imgH="7543800" progId="AcroExch.Document.7">
                  <p:embed/>
                </p:oleObj>
              </mc:Choice>
              <mc:Fallback>
                <p:oleObj name="Acrobat Document" r:id="rId3" imgW="11658397" imgH="75438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609600"/>
                        <a:ext cx="7848600" cy="5079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458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5029200" cy="533400"/>
          </a:xfrm>
        </p:spPr>
        <p:txBody>
          <a:bodyPr>
            <a:noAutofit/>
          </a:bodyPr>
          <a:lstStyle/>
          <a:p>
            <a:r>
              <a:rPr lang="en-US" sz="3200" b="1" i="1" dirty="0" smtClean="0"/>
              <a:t>City Site 8a - Existing</a:t>
            </a:r>
            <a:endParaRPr lang="en-US" sz="3200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200898" cy="48006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fld id="{1D74BC0F-4E0C-4F67-8F35-813A7929F4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Category xmlns="dffffedd-3ebc-4ae5-b1e7-d587e082529f">n/a</Category>
    <EmailTo xmlns="http://schemas.microsoft.com/sharepoint/v3" xsi:nil="true"/>
    <EmailSender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1EB95A19727544A3B6B0B634068A13" ma:contentTypeVersion="3" ma:contentTypeDescription="Create a new document." ma:contentTypeScope="" ma:versionID="9514a5573e4de361bbb717b66427e2ba">
  <xsd:schema xmlns:xsd="http://www.w3.org/2001/XMLSchema" xmlns:p="http://schemas.microsoft.com/office/2006/metadata/properties" xmlns:ns1="http://schemas.microsoft.com/sharepoint/v3" xmlns:ns2="dffffedd-3ebc-4ae5-b1e7-d587e082529f" targetNamespace="http://schemas.microsoft.com/office/2006/metadata/properties" ma:root="true" ma:fieldsID="987d4458b359772e46d478a69195ca69" ns1:_="" ns2:_="">
    <xsd:import namespace="http://schemas.microsoft.com/sharepoint/v3"/>
    <xsd:import namespace="dffffedd-3ebc-4ae5-b1e7-d587e082529f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1:EmailSender" minOccurs="0"/>
                <xsd:element ref="ns1:EmailTo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EmailSender" ma:index="9" nillable="true" ma:displayName="E-Mail Sender" ma:hidden="true" ma:internalName="EmailSender">
      <xsd:simpleType>
        <xsd:restriction base="dms:Note"/>
      </xsd:simpleType>
    </xsd:element>
    <xsd:element name="EmailTo" ma:index="10" nillable="true" ma:displayName="E-Mail To" ma:hidden="true" ma:internalName="EmailTo">
      <xsd:simpleType>
        <xsd:restriction base="dms:Note"/>
      </xsd:simpleType>
    </xsd:element>
  </xsd:schema>
  <xsd:schema xmlns:xsd="http://www.w3.org/2001/XMLSchema" xmlns:dms="http://schemas.microsoft.com/office/2006/documentManagement/types" targetNamespace="dffffedd-3ebc-4ae5-b1e7-d587e082529f" elementFormDefault="qualified">
    <xsd:import namespace="http://schemas.microsoft.com/office/2006/documentManagement/types"/>
    <xsd:element name="Category" ma:index="8" nillable="true" ma:displayName="Category" ma:default="n/a" ma:format="Dropdown" ma:internalName="Category">
      <xsd:simpleType>
        <xsd:restriction base="dms:Choice">
          <xsd:enumeration value="n/a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4878C4A1-F9D9-44CD-B932-B52FC7177A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522E3F-2A06-448F-99DC-82AA3AE4398C}">
  <ds:schemaRefs>
    <ds:schemaRef ds:uri="http://www.w3.org/XML/1998/namespace"/>
    <ds:schemaRef ds:uri="http://purl.org/dc/elements/1.1/"/>
    <ds:schemaRef ds:uri="http://purl.org/dc/terms/"/>
    <ds:schemaRef ds:uri="http://schemas.microsoft.com/sharepoint/v3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dffffedd-3ebc-4ae5-b1e7-d587e082529f"/>
  </ds:schemaRefs>
</ds:datastoreItem>
</file>

<file path=customXml/itemProps3.xml><?xml version="1.0" encoding="utf-8"?>
<ds:datastoreItem xmlns:ds="http://schemas.openxmlformats.org/officeDocument/2006/customXml" ds:itemID="{1F28A6B4-9F42-4428-BC76-CE53E8C4BE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ffffedd-3ebc-4ae5-b1e7-d587e082529f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60714</TotalTime>
  <Words>351</Words>
  <Application>Microsoft Office PowerPoint</Application>
  <PresentationFormat>On-screen Show (4:3)</PresentationFormat>
  <Paragraphs>63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Office Theme</vt:lpstr>
      <vt:lpstr>Acrobat Document</vt:lpstr>
      <vt:lpstr>Bavarian Substation Feasibility Report - Findings &amp; Recommendation  Board of Commission Update</vt:lpstr>
      <vt:lpstr>Today’s Agenda</vt:lpstr>
      <vt:lpstr>Review</vt:lpstr>
      <vt:lpstr>Summary</vt:lpstr>
      <vt:lpstr>PowerPoint Presentation</vt:lpstr>
      <vt:lpstr>PowerPoint Presentation</vt:lpstr>
      <vt:lpstr>PowerPoint Presentation</vt:lpstr>
      <vt:lpstr>PowerPoint Presentation</vt:lpstr>
      <vt:lpstr>City Site 8a - Existing</vt:lpstr>
      <vt:lpstr>City Site 8a - Rendering</vt:lpstr>
      <vt:lpstr>PowerPoint Presentation</vt:lpstr>
      <vt:lpstr>PowerPoint Presentation</vt:lpstr>
      <vt:lpstr>PowerPoint Presentation</vt:lpstr>
      <vt:lpstr>MEND Site 14 - Existing</vt:lpstr>
      <vt:lpstr>MEND Site 14 – Alt 1 Rendering</vt:lpstr>
      <vt:lpstr>MEND Site 14 – Alt 2 Rendering</vt:lpstr>
      <vt:lpstr>PowerPoint Presentation</vt:lpstr>
      <vt:lpstr>PowerPoint Presentation</vt:lpstr>
      <vt:lpstr>Chumstick Site - Existing</vt:lpstr>
      <vt:lpstr>Chumstick Site - Rendering</vt:lpstr>
      <vt:lpstr>Bavarian Substation Planned Next Steps &amp; Timeline </vt:lpstr>
      <vt:lpstr>PowerPoint Presentation</vt:lpstr>
    </vt:vector>
  </TitlesOfParts>
  <Company>Chelan County PUD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kimberleec</dc:creator>
  <cp:lastModifiedBy>Parks, Teka</cp:lastModifiedBy>
  <cp:revision>1472</cp:revision>
  <cp:lastPrinted>2017-04-25T16:50:41Z</cp:lastPrinted>
  <dcterms:created xsi:type="dcterms:W3CDTF">2010-05-11T15:06:00Z</dcterms:created>
  <dcterms:modified xsi:type="dcterms:W3CDTF">2017-07-10T18:07:41Z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0x010100F11EB95A19727544A3B6B0B634068A13</vt:lpwstr>
  </property>
</Properties>
</file>