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16"/>
  </p:notesMasterIdLst>
  <p:handoutMasterIdLst>
    <p:handoutMasterId r:id="rId17"/>
  </p:handoutMasterIdLst>
  <p:sldIdLst>
    <p:sldId id="277" r:id="rId3"/>
    <p:sldId id="314" r:id="rId4"/>
    <p:sldId id="308" r:id="rId5"/>
    <p:sldId id="318" r:id="rId6"/>
    <p:sldId id="266" r:id="rId7"/>
    <p:sldId id="319" r:id="rId8"/>
    <p:sldId id="304" r:id="rId9"/>
    <p:sldId id="316" r:id="rId10"/>
    <p:sldId id="296" r:id="rId11"/>
    <p:sldId id="309" r:id="rId12"/>
    <p:sldId id="278" r:id="rId13"/>
    <p:sldId id="320" r:id="rId14"/>
    <p:sldId id="31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090" y="-8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h2.com\dfs\Bothell\Data\CNR\714-047\LTMP\2016%20Data\2016%20Lab%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rh2.com\dfs\Bothell\Data\CNR\714-047\LTMP\2016%20Data\2016%20Lab%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48233758271"/>
          <c:y val="0.194893826276583"/>
          <c:w val="0.873815322852461"/>
          <c:h val="0.61466596513734695"/>
        </c:manualLayout>
      </c:layout>
      <c:lineChart>
        <c:grouping val="standard"/>
        <c:varyColors val="0"/>
        <c:ser>
          <c:idx val="0"/>
          <c:order val="0"/>
          <c:tx>
            <c:strRef>
              <c:f>'TP data'!$C$7</c:f>
              <c:strCache>
                <c:ptCount val="1"/>
                <c:pt idx="0">
                  <c:v>0.3 m</c:v>
                </c:pt>
              </c:strCache>
            </c:strRef>
          </c:tx>
          <c:spPr>
            <a:ln w="28575" cap="rnd">
              <a:solidFill>
                <a:srgbClr val="FF0000"/>
              </a:solidFill>
              <a:round/>
            </a:ln>
            <a:effectLst/>
          </c:spPr>
          <c:marker>
            <c:symbol val="circle"/>
            <c:size val="5"/>
            <c:spPr>
              <a:solidFill>
                <a:schemeClr val="accent1"/>
              </a:solidFill>
              <a:ln w="9525">
                <a:solidFill>
                  <a:schemeClr val="tx1"/>
                </a:solidFill>
              </a:ln>
              <a:effectLst/>
            </c:spPr>
          </c:marker>
          <c:cat>
            <c:strRef>
              <c:f>'TP data'!$D$26:$K$26</c:f>
              <c:strCache>
                <c:ptCount val="8"/>
                <c:pt idx="0">
                  <c:v>LC-1</c:v>
                </c:pt>
                <c:pt idx="1">
                  <c:v>LC-2</c:v>
                </c:pt>
                <c:pt idx="2">
                  <c:v>LC-3</c:v>
                </c:pt>
                <c:pt idx="3">
                  <c:v>LC-5</c:v>
                </c:pt>
                <c:pt idx="4">
                  <c:v>LC-4</c:v>
                </c:pt>
                <c:pt idx="5">
                  <c:v>LC-6</c:v>
                </c:pt>
                <c:pt idx="6">
                  <c:v>LC-7</c:v>
                </c:pt>
                <c:pt idx="7">
                  <c:v>LC-8</c:v>
                </c:pt>
              </c:strCache>
            </c:strRef>
          </c:cat>
          <c:val>
            <c:numRef>
              <c:f>'TP data'!$D$47:$K$47</c:f>
              <c:numCache>
                <c:formatCode>0.0</c:formatCode>
                <c:ptCount val="8"/>
                <c:pt idx="0">
                  <c:v>6.5</c:v>
                </c:pt>
                <c:pt idx="1">
                  <c:v>5.0999999999999996</c:v>
                </c:pt>
                <c:pt idx="2">
                  <c:v>5</c:v>
                </c:pt>
                <c:pt idx="3">
                  <c:v>4.7</c:v>
                </c:pt>
                <c:pt idx="4">
                  <c:v>4.4000000000000004</c:v>
                </c:pt>
                <c:pt idx="5">
                  <c:v>4.5</c:v>
                </c:pt>
                <c:pt idx="6">
                  <c:v>4.2</c:v>
                </c:pt>
                <c:pt idx="7">
                  <c:v>4</c:v>
                </c:pt>
              </c:numCache>
            </c:numRef>
          </c:val>
          <c:smooth val="0"/>
          <c:extLst xmlns:c16r2="http://schemas.microsoft.com/office/drawing/2015/06/chart">
            <c:ext xmlns:c16="http://schemas.microsoft.com/office/drawing/2014/chart" uri="{C3380CC4-5D6E-409C-BE32-E72D297353CC}">
              <c16:uniqueId val="{00000000-FA8C-4263-BD6F-825507F72ADA}"/>
            </c:ext>
          </c:extLst>
        </c:ser>
        <c:ser>
          <c:idx val="1"/>
          <c:order val="1"/>
          <c:tx>
            <c:strRef>
              <c:f>'TP data'!$C$8</c:f>
              <c:strCache>
                <c:ptCount val="1"/>
                <c:pt idx="0">
                  <c:v>10 m</c:v>
                </c:pt>
              </c:strCache>
            </c:strRef>
          </c:tx>
          <c:spPr>
            <a:ln w="28575" cap="rnd">
              <a:solidFill>
                <a:srgbClr val="0070C0"/>
              </a:solidFill>
              <a:round/>
            </a:ln>
            <a:effectLst/>
          </c:spPr>
          <c:marker>
            <c:symbol val="circle"/>
            <c:size val="5"/>
            <c:spPr>
              <a:solidFill>
                <a:schemeClr val="accent2"/>
              </a:solidFill>
              <a:ln w="9525">
                <a:solidFill>
                  <a:schemeClr val="tx1"/>
                </a:solidFill>
              </a:ln>
              <a:effectLst/>
            </c:spPr>
          </c:marker>
          <c:cat>
            <c:strRef>
              <c:f>'TP data'!$D$26:$K$26</c:f>
              <c:strCache>
                <c:ptCount val="8"/>
                <c:pt idx="0">
                  <c:v>LC-1</c:v>
                </c:pt>
                <c:pt idx="1">
                  <c:v>LC-2</c:v>
                </c:pt>
                <c:pt idx="2">
                  <c:v>LC-3</c:v>
                </c:pt>
                <c:pt idx="3">
                  <c:v>LC-5</c:v>
                </c:pt>
                <c:pt idx="4">
                  <c:v>LC-4</c:v>
                </c:pt>
                <c:pt idx="5">
                  <c:v>LC-6</c:v>
                </c:pt>
                <c:pt idx="6">
                  <c:v>LC-7</c:v>
                </c:pt>
                <c:pt idx="7">
                  <c:v>LC-8</c:v>
                </c:pt>
              </c:strCache>
            </c:strRef>
          </c:cat>
          <c:val>
            <c:numRef>
              <c:f>'TP data'!$D$48:$K$48</c:f>
              <c:numCache>
                <c:formatCode>0.0</c:formatCode>
                <c:ptCount val="8"/>
                <c:pt idx="1">
                  <c:v>5.3</c:v>
                </c:pt>
                <c:pt idx="2">
                  <c:v>5.9</c:v>
                </c:pt>
                <c:pt idx="3">
                  <c:v>4.5999999999999996</c:v>
                </c:pt>
                <c:pt idx="4">
                  <c:v>4.5999999999999996</c:v>
                </c:pt>
                <c:pt idx="5">
                  <c:v>4.5</c:v>
                </c:pt>
                <c:pt idx="6">
                  <c:v>4.0999999999999996</c:v>
                </c:pt>
                <c:pt idx="7">
                  <c:v>4</c:v>
                </c:pt>
              </c:numCache>
            </c:numRef>
          </c:val>
          <c:smooth val="0"/>
          <c:extLst xmlns:c16r2="http://schemas.microsoft.com/office/drawing/2015/06/chart">
            <c:ext xmlns:c16="http://schemas.microsoft.com/office/drawing/2014/chart" uri="{C3380CC4-5D6E-409C-BE32-E72D297353CC}">
              <c16:uniqueId val="{00000001-FA8C-4263-BD6F-825507F72ADA}"/>
            </c:ext>
          </c:extLst>
        </c:ser>
        <c:ser>
          <c:idx val="2"/>
          <c:order val="2"/>
          <c:tx>
            <c:strRef>
              <c:f>'TP data'!$C$9</c:f>
              <c:strCache>
                <c:ptCount val="1"/>
                <c:pt idx="0">
                  <c:v>20 m</c:v>
                </c:pt>
              </c:strCache>
            </c:strRef>
          </c:tx>
          <c:spPr>
            <a:ln w="28575" cap="rnd">
              <a:solidFill>
                <a:srgbClr val="00B050"/>
              </a:solidFill>
              <a:round/>
            </a:ln>
            <a:effectLst/>
          </c:spPr>
          <c:marker>
            <c:symbol val="circle"/>
            <c:size val="5"/>
            <c:spPr>
              <a:solidFill>
                <a:schemeClr val="accent3"/>
              </a:solidFill>
              <a:ln w="9525">
                <a:solidFill>
                  <a:schemeClr val="tx1"/>
                </a:solidFill>
              </a:ln>
              <a:effectLst/>
            </c:spPr>
          </c:marker>
          <c:cat>
            <c:strRef>
              <c:f>'TP data'!$D$26:$K$26</c:f>
              <c:strCache>
                <c:ptCount val="8"/>
                <c:pt idx="0">
                  <c:v>LC-1</c:v>
                </c:pt>
                <c:pt idx="1">
                  <c:v>LC-2</c:v>
                </c:pt>
                <c:pt idx="2">
                  <c:v>LC-3</c:v>
                </c:pt>
                <c:pt idx="3">
                  <c:v>LC-5</c:v>
                </c:pt>
                <c:pt idx="4">
                  <c:v>LC-4</c:v>
                </c:pt>
                <c:pt idx="5">
                  <c:v>LC-6</c:v>
                </c:pt>
                <c:pt idx="6">
                  <c:v>LC-7</c:v>
                </c:pt>
                <c:pt idx="7">
                  <c:v>LC-8</c:v>
                </c:pt>
              </c:strCache>
            </c:strRef>
          </c:cat>
          <c:val>
            <c:numRef>
              <c:f>'TP data'!$D$49:$K$49</c:f>
              <c:numCache>
                <c:formatCode>0.0</c:formatCode>
                <c:ptCount val="8"/>
                <c:pt idx="1">
                  <c:v>6.1</c:v>
                </c:pt>
                <c:pt idx="2">
                  <c:v>5.2</c:v>
                </c:pt>
                <c:pt idx="3">
                  <c:v>4.5999999999999996</c:v>
                </c:pt>
                <c:pt idx="4">
                  <c:v>4.9000000000000004</c:v>
                </c:pt>
                <c:pt idx="5">
                  <c:v>4.7</c:v>
                </c:pt>
                <c:pt idx="6">
                  <c:v>4.2</c:v>
                </c:pt>
                <c:pt idx="7">
                  <c:v>4.2</c:v>
                </c:pt>
              </c:numCache>
            </c:numRef>
          </c:val>
          <c:smooth val="0"/>
          <c:extLst xmlns:c16r2="http://schemas.microsoft.com/office/drawing/2015/06/chart">
            <c:ext xmlns:c16="http://schemas.microsoft.com/office/drawing/2014/chart" uri="{C3380CC4-5D6E-409C-BE32-E72D297353CC}">
              <c16:uniqueId val="{00000002-FA8C-4263-BD6F-825507F72ADA}"/>
            </c:ext>
          </c:extLst>
        </c:ser>
        <c:dLbls>
          <c:showLegendKey val="0"/>
          <c:showVal val="0"/>
          <c:showCatName val="0"/>
          <c:showSerName val="0"/>
          <c:showPercent val="0"/>
          <c:showBubbleSize val="0"/>
        </c:dLbls>
        <c:marker val="1"/>
        <c:smooth val="0"/>
        <c:axId val="32772480"/>
        <c:axId val="32774784"/>
      </c:lineChart>
      <c:catAx>
        <c:axId val="32772480"/>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dirty="0">
                    <a:solidFill>
                      <a:sysClr val="windowText" lastClr="000000"/>
                    </a:solidFill>
                  </a:rPr>
                  <a:t>Lake Chelan </a:t>
                </a:r>
                <a:r>
                  <a:rPr lang="en-US" sz="2000" dirty="0" smtClean="0">
                    <a:solidFill>
                      <a:sysClr val="windowText" lastClr="000000"/>
                    </a:solidFill>
                  </a:rPr>
                  <a:t>Latest Monitoring Results</a:t>
                </a:r>
                <a:r>
                  <a:rPr lang="en-US" sz="2000" baseline="0" dirty="0" smtClean="0">
                    <a:solidFill>
                      <a:sysClr val="windowText" lastClr="000000"/>
                    </a:solidFill>
                  </a:rPr>
                  <a:t> for total phosphorus</a:t>
                </a:r>
                <a:endParaRPr lang="en-US" sz="2000" dirty="0">
                  <a:solidFill>
                    <a:sysClr val="windowText" lastClr="000000"/>
                  </a:solidFill>
                </a:endParaRPr>
              </a:p>
              <a:p>
                <a:pPr>
                  <a:defRPr sz="2000" b="0" i="0" u="none" strike="noStrike" kern="1200" baseline="0">
                    <a:solidFill>
                      <a:sysClr val="windowText" lastClr="000000"/>
                    </a:solidFill>
                    <a:latin typeface="+mn-lt"/>
                    <a:ea typeface="+mn-ea"/>
                    <a:cs typeface="+mn-cs"/>
                  </a:defRPr>
                </a:pPr>
                <a:r>
                  <a:rPr lang="en-US" sz="2000" dirty="0">
                    <a:solidFill>
                      <a:sysClr val="windowText" lastClr="000000"/>
                    </a:solidFill>
                  </a:rPr>
                  <a:t>October 2016 </a:t>
                </a:r>
              </a:p>
            </c:rich>
          </c:tx>
          <c:layout>
            <c:manualLayout>
              <c:xMode val="edge"/>
              <c:yMode val="edge"/>
              <c:x val="0.14521432695665601"/>
              <c:y val="1.2901968569939699E-2"/>
            </c:manualLayout>
          </c:layout>
          <c:overlay val="0"/>
          <c:spPr>
            <a:noFill/>
            <a:ln>
              <a:noFill/>
            </a:ln>
            <a:effectLst/>
          </c:spPr>
        </c:title>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2774784"/>
        <c:crossesAt val="6"/>
        <c:auto val="1"/>
        <c:lblAlgn val="ctr"/>
        <c:lblOffset val="100"/>
        <c:noMultiLvlLbl val="0"/>
      </c:catAx>
      <c:valAx>
        <c:axId val="3277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dirty="0">
                    <a:solidFill>
                      <a:sysClr val="windowText" lastClr="000000"/>
                    </a:solidFill>
                  </a:rPr>
                  <a:t>Total </a:t>
                </a:r>
                <a:r>
                  <a:rPr lang="en-US" sz="2000" dirty="0" smtClean="0">
                    <a:solidFill>
                      <a:sysClr val="windowText" lastClr="000000"/>
                    </a:solidFill>
                  </a:rPr>
                  <a:t>Phosphorus (</a:t>
                </a:r>
                <a:r>
                  <a:rPr lang="en-US" sz="2000" dirty="0" err="1" smtClean="0">
                    <a:solidFill>
                      <a:sysClr val="windowText" lastClr="000000"/>
                    </a:solidFill>
                  </a:rPr>
                  <a:t>ug</a:t>
                </a:r>
                <a:r>
                  <a:rPr lang="en-US" sz="2000" dirty="0" smtClean="0">
                    <a:solidFill>
                      <a:sysClr val="windowText" lastClr="000000"/>
                    </a:solidFill>
                  </a:rPr>
                  <a:t>/l)</a:t>
                </a:r>
                <a:endParaRPr lang="en-US" sz="2000" dirty="0">
                  <a:solidFill>
                    <a:sysClr val="windowText" lastClr="000000"/>
                  </a:solidFill>
                </a:endParaRP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2772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48233758271"/>
          <c:y val="0.194893826276583"/>
          <c:w val="0.873815322852461"/>
          <c:h val="0.61466596513734695"/>
        </c:manualLayout>
      </c:layout>
      <c:lineChart>
        <c:grouping val="standard"/>
        <c:varyColors val="0"/>
        <c:ser>
          <c:idx val="0"/>
          <c:order val="0"/>
          <c:tx>
            <c:strRef>
              <c:f>'TP data'!$C$7</c:f>
              <c:strCache>
                <c:ptCount val="1"/>
                <c:pt idx="0">
                  <c:v>0.3 m</c:v>
                </c:pt>
              </c:strCache>
            </c:strRef>
          </c:tx>
          <c:spPr>
            <a:ln w="28575" cap="rnd">
              <a:solidFill>
                <a:srgbClr val="FF0000"/>
              </a:solidFill>
              <a:round/>
            </a:ln>
            <a:effectLst/>
          </c:spPr>
          <c:marker>
            <c:symbol val="circle"/>
            <c:size val="5"/>
            <c:spPr>
              <a:solidFill>
                <a:schemeClr val="accent1"/>
              </a:solidFill>
              <a:ln w="9525">
                <a:solidFill>
                  <a:schemeClr val="tx1"/>
                </a:solidFill>
              </a:ln>
              <a:effectLst/>
            </c:spPr>
          </c:marker>
          <c:cat>
            <c:strRef>
              <c:f>'TP data'!$D$26:$K$26</c:f>
              <c:strCache>
                <c:ptCount val="8"/>
                <c:pt idx="0">
                  <c:v>LC-1</c:v>
                </c:pt>
                <c:pt idx="1">
                  <c:v>LC-2</c:v>
                </c:pt>
                <c:pt idx="2">
                  <c:v>LC-3</c:v>
                </c:pt>
                <c:pt idx="3">
                  <c:v>LC-5</c:v>
                </c:pt>
                <c:pt idx="4">
                  <c:v>LC-4</c:v>
                </c:pt>
                <c:pt idx="5">
                  <c:v>LC-6</c:v>
                </c:pt>
                <c:pt idx="6">
                  <c:v>LC-7</c:v>
                </c:pt>
                <c:pt idx="7">
                  <c:v>LC-8</c:v>
                </c:pt>
              </c:strCache>
            </c:strRef>
          </c:cat>
          <c:val>
            <c:numRef>
              <c:f>'TP data'!$D$47:$K$47</c:f>
              <c:numCache>
                <c:formatCode>0.0</c:formatCode>
                <c:ptCount val="8"/>
                <c:pt idx="0">
                  <c:v>6.5</c:v>
                </c:pt>
                <c:pt idx="1">
                  <c:v>5.0999999999999996</c:v>
                </c:pt>
                <c:pt idx="2">
                  <c:v>5</c:v>
                </c:pt>
                <c:pt idx="3">
                  <c:v>4.7</c:v>
                </c:pt>
                <c:pt idx="4">
                  <c:v>4.4000000000000004</c:v>
                </c:pt>
                <c:pt idx="5">
                  <c:v>4.5</c:v>
                </c:pt>
                <c:pt idx="6">
                  <c:v>4.2</c:v>
                </c:pt>
                <c:pt idx="7">
                  <c:v>4</c:v>
                </c:pt>
              </c:numCache>
            </c:numRef>
          </c:val>
          <c:smooth val="0"/>
          <c:extLst xmlns:c16r2="http://schemas.microsoft.com/office/drawing/2015/06/chart">
            <c:ext xmlns:c16="http://schemas.microsoft.com/office/drawing/2014/chart" uri="{C3380CC4-5D6E-409C-BE32-E72D297353CC}">
              <c16:uniqueId val="{00000000-FA8C-4263-BD6F-825507F72ADA}"/>
            </c:ext>
          </c:extLst>
        </c:ser>
        <c:ser>
          <c:idx val="1"/>
          <c:order val="1"/>
          <c:tx>
            <c:strRef>
              <c:f>'TP data'!$C$8</c:f>
              <c:strCache>
                <c:ptCount val="1"/>
                <c:pt idx="0">
                  <c:v>10 m</c:v>
                </c:pt>
              </c:strCache>
            </c:strRef>
          </c:tx>
          <c:spPr>
            <a:ln w="28575" cap="rnd">
              <a:solidFill>
                <a:srgbClr val="0070C0"/>
              </a:solidFill>
              <a:round/>
            </a:ln>
            <a:effectLst/>
          </c:spPr>
          <c:marker>
            <c:symbol val="circle"/>
            <c:size val="5"/>
            <c:spPr>
              <a:solidFill>
                <a:schemeClr val="accent2"/>
              </a:solidFill>
              <a:ln w="9525">
                <a:solidFill>
                  <a:schemeClr val="tx1"/>
                </a:solidFill>
              </a:ln>
              <a:effectLst/>
            </c:spPr>
          </c:marker>
          <c:cat>
            <c:strRef>
              <c:f>'TP data'!$D$26:$K$26</c:f>
              <c:strCache>
                <c:ptCount val="8"/>
                <c:pt idx="0">
                  <c:v>LC-1</c:v>
                </c:pt>
                <c:pt idx="1">
                  <c:v>LC-2</c:v>
                </c:pt>
                <c:pt idx="2">
                  <c:v>LC-3</c:v>
                </c:pt>
                <c:pt idx="3">
                  <c:v>LC-5</c:v>
                </c:pt>
                <c:pt idx="4">
                  <c:v>LC-4</c:v>
                </c:pt>
                <c:pt idx="5">
                  <c:v>LC-6</c:v>
                </c:pt>
                <c:pt idx="6">
                  <c:v>LC-7</c:v>
                </c:pt>
                <c:pt idx="7">
                  <c:v>LC-8</c:v>
                </c:pt>
              </c:strCache>
            </c:strRef>
          </c:cat>
          <c:val>
            <c:numRef>
              <c:f>'TP data'!$D$48:$K$48</c:f>
              <c:numCache>
                <c:formatCode>0.0</c:formatCode>
                <c:ptCount val="8"/>
                <c:pt idx="1">
                  <c:v>5.3</c:v>
                </c:pt>
                <c:pt idx="2">
                  <c:v>5.9</c:v>
                </c:pt>
                <c:pt idx="3">
                  <c:v>4.5999999999999996</c:v>
                </c:pt>
                <c:pt idx="4">
                  <c:v>4.5999999999999996</c:v>
                </c:pt>
                <c:pt idx="5">
                  <c:v>4.5</c:v>
                </c:pt>
                <c:pt idx="6">
                  <c:v>4.0999999999999996</c:v>
                </c:pt>
                <c:pt idx="7">
                  <c:v>4</c:v>
                </c:pt>
              </c:numCache>
            </c:numRef>
          </c:val>
          <c:smooth val="0"/>
          <c:extLst xmlns:c16r2="http://schemas.microsoft.com/office/drawing/2015/06/chart">
            <c:ext xmlns:c16="http://schemas.microsoft.com/office/drawing/2014/chart" uri="{C3380CC4-5D6E-409C-BE32-E72D297353CC}">
              <c16:uniqueId val="{00000001-FA8C-4263-BD6F-825507F72ADA}"/>
            </c:ext>
          </c:extLst>
        </c:ser>
        <c:ser>
          <c:idx val="2"/>
          <c:order val="2"/>
          <c:tx>
            <c:strRef>
              <c:f>'TP data'!$C$9</c:f>
              <c:strCache>
                <c:ptCount val="1"/>
                <c:pt idx="0">
                  <c:v>20 m</c:v>
                </c:pt>
              </c:strCache>
            </c:strRef>
          </c:tx>
          <c:spPr>
            <a:ln w="28575" cap="rnd">
              <a:solidFill>
                <a:srgbClr val="00B050"/>
              </a:solidFill>
              <a:round/>
            </a:ln>
            <a:effectLst/>
          </c:spPr>
          <c:marker>
            <c:symbol val="circle"/>
            <c:size val="5"/>
            <c:spPr>
              <a:solidFill>
                <a:schemeClr val="accent3"/>
              </a:solidFill>
              <a:ln w="9525">
                <a:solidFill>
                  <a:schemeClr val="tx1"/>
                </a:solidFill>
              </a:ln>
              <a:effectLst/>
            </c:spPr>
          </c:marker>
          <c:cat>
            <c:strRef>
              <c:f>'TP data'!$D$26:$K$26</c:f>
              <c:strCache>
                <c:ptCount val="8"/>
                <c:pt idx="0">
                  <c:v>LC-1</c:v>
                </c:pt>
                <c:pt idx="1">
                  <c:v>LC-2</c:v>
                </c:pt>
                <c:pt idx="2">
                  <c:v>LC-3</c:v>
                </c:pt>
                <c:pt idx="3">
                  <c:v>LC-5</c:v>
                </c:pt>
                <c:pt idx="4">
                  <c:v>LC-4</c:v>
                </c:pt>
                <c:pt idx="5">
                  <c:v>LC-6</c:v>
                </c:pt>
                <c:pt idx="6">
                  <c:v>LC-7</c:v>
                </c:pt>
                <c:pt idx="7">
                  <c:v>LC-8</c:v>
                </c:pt>
              </c:strCache>
            </c:strRef>
          </c:cat>
          <c:val>
            <c:numRef>
              <c:f>'TP data'!$D$49:$K$49</c:f>
              <c:numCache>
                <c:formatCode>0.0</c:formatCode>
                <c:ptCount val="8"/>
                <c:pt idx="1">
                  <c:v>6.1</c:v>
                </c:pt>
                <c:pt idx="2">
                  <c:v>5.2</c:v>
                </c:pt>
                <c:pt idx="3">
                  <c:v>4.5999999999999996</c:v>
                </c:pt>
                <c:pt idx="4">
                  <c:v>4.9000000000000004</c:v>
                </c:pt>
                <c:pt idx="5">
                  <c:v>4.7</c:v>
                </c:pt>
                <c:pt idx="6">
                  <c:v>4.2</c:v>
                </c:pt>
                <c:pt idx="7">
                  <c:v>4.2</c:v>
                </c:pt>
              </c:numCache>
            </c:numRef>
          </c:val>
          <c:smooth val="0"/>
          <c:extLst xmlns:c16r2="http://schemas.microsoft.com/office/drawing/2015/06/chart">
            <c:ext xmlns:c16="http://schemas.microsoft.com/office/drawing/2014/chart" uri="{C3380CC4-5D6E-409C-BE32-E72D297353CC}">
              <c16:uniqueId val="{00000002-FA8C-4263-BD6F-825507F72ADA}"/>
            </c:ext>
          </c:extLst>
        </c:ser>
        <c:dLbls>
          <c:showLegendKey val="0"/>
          <c:showVal val="0"/>
          <c:showCatName val="0"/>
          <c:showSerName val="0"/>
          <c:showPercent val="0"/>
          <c:showBubbleSize val="0"/>
        </c:dLbls>
        <c:marker val="1"/>
        <c:smooth val="0"/>
        <c:axId val="32812416"/>
        <c:axId val="32819072"/>
      </c:lineChart>
      <c:catAx>
        <c:axId val="32812416"/>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dirty="0">
                    <a:solidFill>
                      <a:sysClr val="windowText" lastClr="000000"/>
                    </a:solidFill>
                  </a:rPr>
                  <a:t>Lake Chelan </a:t>
                </a:r>
                <a:r>
                  <a:rPr lang="en-US" sz="2000" dirty="0" smtClean="0">
                    <a:solidFill>
                      <a:sysClr val="windowText" lastClr="000000"/>
                    </a:solidFill>
                  </a:rPr>
                  <a:t>Latest Monitoring Results</a:t>
                </a:r>
                <a:r>
                  <a:rPr lang="en-US" sz="2000" baseline="0" dirty="0" smtClean="0">
                    <a:solidFill>
                      <a:sysClr val="windowText" lastClr="000000"/>
                    </a:solidFill>
                  </a:rPr>
                  <a:t> for total phosphorous</a:t>
                </a:r>
                <a:endParaRPr lang="en-US" sz="2000" dirty="0">
                  <a:solidFill>
                    <a:sysClr val="windowText" lastClr="000000"/>
                  </a:solidFill>
                </a:endParaRPr>
              </a:p>
              <a:p>
                <a:pPr>
                  <a:defRPr sz="2000" b="0" i="0" u="none" strike="noStrike" kern="1200" baseline="0">
                    <a:solidFill>
                      <a:sysClr val="windowText" lastClr="000000"/>
                    </a:solidFill>
                    <a:latin typeface="+mn-lt"/>
                    <a:ea typeface="+mn-ea"/>
                    <a:cs typeface="+mn-cs"/>
                  </a:defRPr>
                </a:pPr>
                <a:r>
                  <a:rPr lang="en-US" sz="2000" dirty="0">
                    <a:solidFill>
                      <a:sysClr val="windowText" lastClr="000000"/>
                    </a:solidFill>
                  </a:rPr>
                  <a:t>October 2016 </a:t>
                </a:r>
              </a:p>
            </c:rich>
          </c:tx>
          <c:layout>
            <c:manualLayout>
              <c:xMode val="edge"/>
              <c:yMode val="edge"/>
              <c:x val="0.14521432695665601"/>
              <c:y val="1.2901968569939699E-2"/>
            </c:manualLayout>
          </c:layout>
          <c:overlay val="0"/>
          <c:spPr>
            <a:noFill/>
            <a:ln>
              <a:noFill/>
            </a:ln>
            <a:effectLst/>
          </c:spPr>
        </c:title>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2819072"/>
        <c:crossesAt val="6"/>
        <c:auto val="1"/>
        <c:lblAlgn val="ctr"/>
        <c:lblOffset val="100"/>
        <c:noMultiLvlLbl val="0"/>
      </c:catAx>
      <c:valAx>
        <c:axId val="3281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dirty="0">
                    <a:solidFill>
                      <a:sysClr val="windowText" lastClr="000000"/>
                    </a:solidFill>
                  </a:rPr>
                  <a:t>Total Phosphorous </a:t>
                </a:r>
                <a:r>
                  <a:rPr lang="en-US" sz="2000" dirty="0" smtClean="0">
                    <a:solidFill>
                      <a:sysClr val="windowText" lastClr="000000"/>
                    </a:solidFill>
                  </a:rPr>
                  <a:t>(</a:t>
                </a:r>
                <a:r>
                  <a:rPr lang="en-US" sz="2000" dirty="0" err="1" smtClean="0">
                    <a:solidFill>
                      <a:sysClr val="windowText" lastClr="000000"/>
                    </a:solidFill>
                  </a:rPr>
                  <a:t>ug</a:t>
                </a:r>
                <a:r>
                  <a:rPr lang="en-US" sz="2000" dirty="0" smtClean="0">
                    <a:solidFill>
                      <a:sysClr val="windowText" lastClr="000000"/>
                    </a:solidFill>
                  </a:rPr>
                  <a:t>/l)</a:t>
                </a:r>
                <a:endParaRPr lang="en-US" sz="2000" dirty="0">
                  <a:solidFill>
                    <a:sysClr val="windowText" lastClr="000000"/>
                  </a:solidFill>
                </a:endParaRP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2812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0.11316</cdr:x>
      <cdr:y>0.45754</cdr:y>
    </cdr:from>
    <cdr:to>
      <cdr:x>0.92166</cdr:x>
      <cdr:y>0.62926</cdr:y>
    </cdr:to>
    <cdr:sp macro="" textlink="">
      <cdr:nvSpPr>
        <cdr:cNvPr id="2" name="Rectangle 1"/>
        <cdr:cNvSpPr/>
      </cdr:nvSpPr>
      <cdr:spPr>
        <a:xfrm xmlns:a="http://schemas.openxmlformats.org/drawingml/2006/main">
          <a:off x="979297" y="2873835"/>
          <a:ext cx="6996874" cy="1078583"/>
        </a:xfrm>
        <a:prstGeom xmlns:a="http://schemas.openxmlformats.org/drawingml/2006/main" prst="rect">
          <a:avLst/>
        </a:prstGeom>
        <a:solidFill xmlns:a="http://schemas.openxmlformats.org/drawingml/2006/main">
          <a:schemeClr val="accent5">
            <a:lumMod val="40000"/>
            <a:lumOff val="60000"/>
            <a:alpha val="33000"/>
          </a:schemeClr>
        </a:solidFill>
        <a:ln xmlns:a="http://schemas.openxmlformats.org/drawingml/2006/main">
          <a:solidFill>
            <a:schemeClr val="tx1">
              <a:alpha val="17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0.13081</cdr:x>
      <cdr:y>0.62219</cdr:y>
    </cdr:from>
    <cdr:to>
      <cdr:x>0.58645</cdr:x>
      <cdr:y>0.67793</cdr:y>
    </cdr:to>
    <cdr:sp macro="" textlink="">
      <cdr:nvSpPr>
        <cdr:cNvPr id="3" name="TextBox 2"/>
        <cdr:cNvSpPr txBox="1"/>
      </cdr:nvSpPr>
      <cdr:spPr>
        <a:xfrm xmlns:a="http://schemas.openxmlformats.org/drawingml/2006/main">
          <a:off x="1107616" y="3908011"/>
          <a:ext cx="3858058" cy="3501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Historical</a:t>
          </a:r>
          <a:r>
            <a:rPr lang="en-US" sz="1800" baseline="0" dirty="0"/>
            <a:t> Range of </a:t>
          </a:r>
          <a:r>
            <a:rPr lang="en-US" sz="1800" baseline="0" dirty="0" smtClean="0"/>
            <a:t>Values (1986-2007)</a:t>
          </a:r>
          <a:endParaRPr lang="en-US" sz="1800" dirty="0"/>
        </a:p>
      </cdr:txBody>
    </cdr:sp>
  </cdr:relSizeAnchor>
  <cdr:relSizeAnchor xmlns:cdr="http://schemas.openxmlformats.org/drawingml/2006/chartDrawing">
    <cdr:from>
      <cdr:x>0.13962</cdr:x>
      <cdr:y>0.45754</cdr:y>
    </cdr:from>
    <cdr:to>
      <cdr:x>0.13962</cdr:x>
      <cdr:y>0.63258</cdr:y>
    </cdr:to>
    <cdr:cxnSp macro="">
      <cdr:nvCxnSpPr>
        <cdr:cNvPr id="5" name="Straight Arrow Connector 4"/>
        <cdr:cNvCxnSpPr/>
      </cdr:nvCxnSpPr>
      <cdr:spPr>
        <a:xfrm xmlns:a="http://schemas.openxmlformats.org/drawingml/2006/main" flipH="1">
          <a:off x="1208297" y="2873829"/>
          <a:ext cx="17" cy="1099460"/>
        </a:xfrm>
        <a:prstGeom xmlns:a="http://schemas.openxmlformats.org/drawingml/2006/main" prst="straightConnector1">
          <a:avLst/>
        </a:prstGeom>
        <a:ln xmlns:a="http://schemas.openxmlformats.org/drawingml/2006/main" w="12700">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0.19948</cdr:x>
      <cdr:y>0.22097</cdr:y>
    </cdr:from>
    <cdr:to>
      <cdr:x>0.26847</cdr:x>
      <cdr:y>0.23175</cdr:y>
    </cdr:to>
    <cdr:cxnSp macro="">
      <cdr:nvCxnSpPr>
        <cdr:cNvPr id="6" name="Straight Arrow Connector 5"/>
        <cdr:cNvCxnSpPr/>
      </cdr:nvCxnSpPr>
      <cdr:spPr>
        <a:xfrm xmlns:a="http://schemas.openxmlformats.org/drawingml/2006/main" flipH="1">
          <a:off x="1689074" y="1387928"/>
          <a:ext cx="584200" cy="67733"/>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0.26148</cdr:x>
      <cdr:y>0.19671</cdr:y>
    </cdr:from>
    <cdr:to>
      <cdr:x>0.78243</cdr:x>
      <cdr:y>0.25871</cdr:y>
    </cdr:to>
    <cdr:sp macro="" textlink="">
      <cdr:nvSpPr>
        <cdr:cNvPr id="7" name="TextBox 6"/>
        <cdr:cNvSpPr txBox="1"/>
      </cdr:nvSpPr>
      <cdr:spPr>
        <a:xfrm xmlns:a="http://schemas.openxmlformats.org/drawingml/2006/main">
          <a:off x="2214007" y="1235528"/>
          <a:ext cx="4411134" cy="3894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i="1" dirty="0" smtClean="0"/>
            <a:t>Highest total Phosphorus concentration measured in Lake Chelan</a:t>
          </a:r>
          <a:endParaRPr lang="en-US" sz="1200" b="1" i="1" dirty="0"/>
        </a:p>
      </cdr:txBody>
    </cdr:sp>
  </cdr:relSizeAnchor>
  <cdr:relSizeAnchor xmlns:cdr="http://schemas.openxmlformats.org/drawingml/2006/chartDrawing">
    <cdr:from>
      <cdr:x>0.21448</cdr:x>
      <cdr:y>0.81003</cdr:y>
    </cdr:from>
    <cdr:to>
      <cdr:x>0.67044</cdr:x>
      <cdr:y>0.89091</cdr:y>
    </cdr:to>
    <cdr:sp macro="" textlink="">
      <cdr:nvSpPr>
        <cdr:cNvPr id="9" name="TextBox 8"/>
        <cdr:cNvSpPr txBox="1"/>
      </cdr:nvSpPr>
      <cdr:spPr>
        <a:xfrm xmlns:a="http://schemas.openxmlformats.org/drawingml/2006/main">
          <a:off x="1816074" y="5087861"/>
          <a:ext cx="3860800" cy="508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i="1" dirty="0" smtClean="0"/>
            <a:t>Note: Previous sampling events in June and August fell almost</a:t>
          </a:r>
        </a:p>
        <a:p xmlns:a="http://schemas.openxmlformats.org/drawingml/2006/main">
          <a:r>
            <a:rPr lang="en-US" sz="1200" b="1" i="1" dirty="0" smtClean="0"/>
            <a:t> completely within the historical range of values</a:t>
          </a:r>
          <a:endParaRPr lang="en-US" sz="1200" b="1" i="1" dirty="0"/>
        </a:p>
      </cdr:txBody>
    </cdr:sp>
  </cdr:relSizeAnchor>
</c:userShapes>
</file>

<file path=ppt/drawings/drawing2.xml><?xml version="1.0" encoding="utf-8"?>
<c:userShapes xmlns:c="http://schemas.openxmlformats.org/drawingml/2006/chart">
  <cdr:relSizeAnchor xmlns:cdr="http://schemas.openxmlformats.org/drawingml/2006/chartDrawing">
    <cdr:from>
      <cdr:x>0.11316</cdr:x>
      <cdr:y>0.45754</cdr:y>
    </cdr:from>
    <cdr:to>
      <cdr:x>0.92166</cdr:x>
      <cdr:y>0.62926</cdr:y>
    </cdr:to>
    <cdr:sp macro="" textlink="">
      <cdr:nvSpPr>
        <cdr:cNvPr id="2" name="Rectangle 1"/>
        <cdr:cNvSpPr/>
      </cdr:nvSpPr>
      <cdr:spPr>
        <a:xfrm xmlns:a="http://schemas.openxmlformats.org/drawingml/2006/main">
          <a:off x="979297" y="2873835"/>
          <a:ext cx="6996874" cy="1078583"/>
        </a:xfrm>
        <a:prstGeom xmlns:a="http://schemas.openxmlformats.org/drawingml/2006/main" prst="rect">
          <a:avLst/>
        </a:prstGeom>
        <a:solidFill xmlns:a="http://schemas.openxmlformats.org/drawingml/2006/main">
          <a:schemeClr val="accent5">
            <a:lumMod val="40000"/>
            <a:lumOff val="60000"/>
            <a:alpha val="33000"/>
          </a:schemeClr>
        </a:solidFill>
        <a:ln xmlns:a="http://schemas.openxmlformats.org/drawingml/2006/main">
          <a:solidFill>
            <a:schemeClr val="tx1">
              <a:alpha val="17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0.13081</cdr:x>
      <cdr:y>0.62219</cdr:y>
    </cdr:from>
    <cdr:to>
      <cdr:x>0.35094</cdr:x>
      <cdr:y>0.67071</cdr:y>
    </cdr:to>
    <cdr:sp macro="" textlink="">
      <cdr:nvSpPr>
        <cdr:cNvPr id="3" name="TextBox 2"/>
        <cdr:cNvSpPr txBox="1"/>
      </cdr:nvSpPr>
      <cdr:spPr>
        <a:xfrm xmlns:a="http://schemas.openxmlformats.org/drawingml/2006/main">
          <a:off x="1132073" y="3907988"/>
          <a:ext cx="1905037" cy="3047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t>Historical</a:t>
          </a:r>
          <a:r>
            <a:rPr lang="en-US" sz="1800" baseline="0"/>
            <a:t> Range of Values</a:t>
          </a:r>
          <a:endParaRPr lang="en-US" sz="1800"/>
        </a:p>
      </cdr:txBody>
    </cdr:sp>
  </cdr:relSizeAnchor>
  <cdr:relSizeAnchor xmlns:cdr="http://schemas.openxmlformats.org/drawingml/2006/chartDrawing">
    <cdr:from>
      <cdr:x>0.13962</cdr:x>
      <cdr:y>0.45754</cdr:y>
    </cdr:from>
    <cdr:to>
      <cdr:x>0.13962</cdr:x>
      <cdr:y>0.63258</cdr:y>
    </cdr:to>
    <cdr:cxnSp macro="">
      <cdr:nvCxnSpPr>
        <cdr:cNvPr id="5" name="Straight Arrow Connector 4"/>
        <cdr:cNvCxnSpPr/>
      </cdr:nvCxnSpPr>
      <cdr:spPr>
        <a:xfrm xmlns:a="http://schemas.openxmlformats.org/drawingml/2006/main" flipH="1">
          <a:off x="1208297" y="2873829"/>
          <a:ext cx="17" cy="1099460"/>
        </a:xfrm>
        <a:prstGeom xmlns:a="http://schemas.openxmlformats.org/drawingml/2006/main" prst="straightConnector1">
          <a:avLst/>
        </a:prstGeom>
        <a:ln xmlns:a="http://schemas.openxmlformats.org/drawingml/2006/main" w="12700">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0.19948</cdr:x>
      <cdr:y>0.22097</cdr:y>
    </cdr:from>
    <cdr:to>
      <cdr:x>0.26847</cdr:x>
      <cdr:y>0.23175</cdr:y>
    </cdr:to>
    <cdr:cxnSp macro="">
      <cdr:nvCxnSpPr>
        <cdr:cNvPr id="6" name="Straight Arrow Connector 5"/>
        <cdr:cNvCxnSpPr/>
      </cdr:nvCxnSpPr>
      <cdr:spPr>
        <a:xfrm xmlns:a="http://schemas.openxmlformats.org/drawingml/2006/main" flipH="1">
          <a:off x="1689074" y="1387928"/>
          <a:ext cx="584200" cy="67733"/>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0.26148</cdr:x>
      <cdr:y>0.19671</cdr:y>
    </cdr:from>
    <cdr:to>
      <cdr:x>0.78243</cdr:x>
      <cdr:y>0.25871</cdr:y>
    </cdr:to>
    <cdr:sp macro="" textlink="">
      <cdr:nvSpPr>
        <cdr:cNvPr id="7" name="TextBox 6"/>
        <cdr:cNvSpPr txBox="1"/>
      </cdr:nvSpPr>
      <cdr:spPr>
        <a:xfrm xmlns:a="http://schemas.openxmlformats.org/drawingml/2006/main">
          <a:off x="2214007" y="1235528"/>
          <a:ext cx="4411134" cy="3894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i="1" dirty="0" smtClean="0"/>
            <a:t>Highest total Phosphorous concentration measured in Lake Chelan</a:t>
          </a:r>
          <a:endParaRPr lang="en-US" sz="1200" b="1" i="1" dirty="0"/>
        </a:p>
      </cdr:txBody>
    </cdr:sp>
  </cdr:relSizeAnchor>
  <cdr:relSizeAnchor xmlns:cdr="http://schemas.openxmlformats.org/drawingml/2006/chartDrawing">
    <cdr:from>
      <cdr:x>0.21448</cdr:x>
      <cdr:y>0.81003</cdr:y>
    </cdr:from>
    <cdr:to>
      <cdr:x>0.67044</cdr:x>
      <cdr:y>0.89091</cdr:y>
    </cdr:to>
    <cdr:sp macro="" textlink="">
      <cdr:nvSpPr>
        <cdr:cNvPr id="9" name="TextBox 8"/>
        <cdr:cNvSpPr txBox="1"/>
      </cdr:nvSpPr>
      <cdr:spPr>
        <a:xfrm xmlns:a="http://schemas.openxmlformats.org/drawingml/2006/main">
          <a:off x="1816074" y="5087861"/>
          <a:ext cx="3860800" cy="508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i="1" dirty="0" smtClean="0"/>
            <a:t>Note: Previous sampling events in June and August fell almost</a:t>
          </a:r>
        </a:p>
        <a:p xmlns:a="http://schemas.openxmlformats.org/drawingml/2006/main">
          <a:r>
            <a:rPr lang="en-US" sz="1200" b="1" i="1" dirty="0" smtClean="0"/>
            <a:t> completely within the historical range of values</a:t>
          </a:r>
          <a:endParaRPr lang="en-US" sz="1200" b="1"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FE0106-8EF2-CB40-8481-FFD8AAA66FF6}"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DB1946-AAE1-1344-A88D-9A4D9CD4A75D}" type="slidenum">
              <a:rPr lang="en-US" smtClean="0"/>
              <a:t>‹#›</a:t>
            </a:fld>
            <a:endParaRPr lang="en-US"/>
          </a:p>
        </p:txBody>
      </p:sp>
    </p:spTree>
    <p:extLst>
      <p:ext uri="{BB962C8B-B14F-4D97-AF65-F5344CB8AC3E}">
        <p14:creationId xmlns:p14="http://schemas.microsoft.com/office/powerpoint/2010/main" val="2781860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DCFD5-9AE1-0948-B5CF-C1A3120456E1}" type="datetimeFigureOut">
              <a:rPr lang="en-US" smtClean="0"/>
              <a:pPr/>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6300B-C1ED-DA41-ADB0-3C92ECC48E66}" type="slidenum">
              <a:rPr lang="en-US" smtClean="0"/>
              <a:pPr/>
              <a:t>‹#›</a:t>
            </a:fld>
            <a:endParaRPr lang="en-US"/>
          </a:p>
        </p:txBody>
      </p:sp>
    </p:spTree>
    <p:extLst>
      <p:ext uri="{BB962C8B-B14F-4D97-AF65-F5344CB8AC3E}">
        <p14:creationId xmlns:p14="http://schemas.microsoft.com/office/powerpoint/2010/main" val="417729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6FDD-AD9A-E545-90A8-912DA26E0116}" type="slidenum">
              <a:rPr lang="en-US" smtClean="0"/>
              <a:t>1</a:t>
            </a:fld>
            <a:endParaRPr lang="en-US"/>
          </a:p>
        </p:txBody>
      </p:sp>
    </p:spTree>
    <p:extLst>
      <p:ext uri="{BB962C8B-B14F-4D97-AF65-F5344CB8AC3E}">
        <p14:creationId xmlns:p14="http://schemas.microsoft.com/office/powerpoint/2010/main" val="42755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we don’t know if we have actually exceeded yet the TMDL for P. On average with 4 events we make still be OK. BUT the reality is that this is still a negative result since no previous measurements showed this pattern or were this high.</a:t>
            </a:r>
            <a:endParaRPr lang="en-US" dirty="0"/>
          </a:p>
        </p:txBody>
      </p:sp>
      <p:sp>
        <p:nvSpPr>
          <p:cNvPr id="4" name="Slide Number Placeholder 3"/>
          <p:cNvSpPr>
            <a:spLocks noGrp="1"/>
          </p:cNvSpPr>
          <p:nvPr>
            <p:ph type="sldNum" sz="quarter" idx="10"/>
          </p:nvPr>
        </p:nvSpPr>
        <p:spPr/>
        <p:txBody>
          <a:bodyPr/>
          <a:lstStyle/>
          <a:p>
            <a:fld id="{FC06300B-C1ED-DA41-ADB0-3C92ECC48E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8155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we don’t know if we have actually exceeded yet the TMDL for P. On average with 4 events we make still be OK. BUT the reality is that this is still a negative result since no previous measurements showed this pattern or were this high.</a:t>
            </a:r>
            <a:endParaRPr lang="en-US" dirty="0"/>
          </a:p>
        </p:txBody>
      </p:sp>
      <p:sp>
        <p:nvSpPr>
          <p:cNvPr id="4" name="Slide Number Placeholder 3"/>
          <p:cNvSpPr>
            <a:spLocks noGrp="1"/>
          </p:cNvSpPr>
          <p:nvPr>
            <p:ph type="sldNum" sz="quarter" idx="10"/>
          </p:nvPr>
        </p:nvSpPr>
        <p:spPr/>
        <p:txBody>
          <a:bodyPr/>
          <a:lstStyle/>
          <a:p>
            <a:fld id="{FC06300B-C1ED-DA41-ADB0-3C92ECC48E66}" type="slidenum">
              <a:rPr lang="en-US" smtClean="0"/>
              <a:pPr/>
              <a:t>5</a:t>
            </a:fld>
            <a:endParaRPr lang="en-US"/>
          </a:p>
        </p:txBody>
      </p:sp>
    </p:spTree>
    <p:extLst>
      <p:ext uri="{BB962C8B-B14F-4D97-AF65-F5344CB8AC3E}">
        <p14:creationId xmlns:p14="http://schemas.microsoft.com/office/powerpoint/2010/main" val="129476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ALL known the </a:t>
            </a:r>
            <a:r>
              <a:rPr lang="en-US" baseline="0" dirty="0" err="1" smtClean="0"/>
              <a:t>Secchi</a:t>
            </a:r>
            <a:r>
              <a:rPr lang="en-US" baseline="0" dirty="0" smtClean="0"/>
              <a:t> disk measurements of water clarity AT SITE 4. Describe the location of Site 4 or could do a a slide with it (this currently the same as our site LC-5. The red and light green dots are the 2016 data. The plot shows that recent measurements are within the range of past observations. It also illustrates the long gaps in our </a:t>
            </a:r>
            <a:r>
              <a:rPr lang="en-US" baseline="0" dirty="0" err="1" smtClean="0"/>
              <a:t>Secchi</a:t>
            </a:r>
            <a:r>
              <a:rPr lang="en-US" baseline="0" dirty="0" smtClean="0"/>
              <a:t> disk data, a problem we intend resolve going forward. Note the Yellow square is student data collected Nov 30, 2016.</a:t>
            </a:r>
            <a:endParaRPr lang="en-US" dirty="0"/>
          </a:p>
        </p:txBody>
      </p:sp>
      <p:sp>
        <p:nvSpPr>
          <p:cNvPr id="4" name="Slide Number Placeholder 3"/>
          <p:cNvSpPr>
            <a:spLocks noGrp="1"/>
          </p:cNvSpPr>
          <p:nvPr>
            <p:ph type="sldNum" sz="quarter" idx="10"/>
          </p:nvPr>
        </p:nvSpPr>
        <p:spPr/>
        <p:txBody>
          <a:bodyPr/>
          <a:lstStyle/>
          <a:p>
            <a:fld id="{70983907-6957-434A-8EAD-320D2D2522F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2748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great to get this actually started. Sheriff’s Department participation and enthusiasm is crucial! There are some kinks to work out, but we are now planning monthly outings</a:t>
            </a:r>
            <a:endParaRPr lang="en-US" dirty="0"/>
          </a:p>
        </p:txBody>
      </p:sp>
      <p:sp>
        <p:nvSpPr>
          <p:cNvPr id="4" name="Slide Number Placeholder 3"/>
          <p:cNvSpPr>
            <a:spLocks noGrp="1"/>
          </p:cNvSpPr>
          <p:nvPr>
            <p:ph type="sldNum" sz="quarter" idx="10"/>
          </p:nvPr>
        </p:nvSpPr>
        <p:spPr/>
        <p:txBody>
          <a:bodyPr/>
          <a:lstStyle/>
          <a:p>
            <a:fld id="{FC06300B-C1ED-DA41-ADB0-3C92ECC48E66}" type="slidenum">
              <a:rPr lang="en-US" smtClean="0"/>
              <a:pPr/>
              <a:t>9</a:t>
            </a:fld>
            <a:endParaRPr lang="en-US"/>
          </a:p>
        </p:txBody>
      </p:sp>
    </p:spTree>
    <p:extLst>
      <p:ext uri="{BB962C8B-B14F-4D97-AF65-F5344CB8AC3E}">
        <p14:creationId xmlns:p14="http://schemas.microsoft.com/office/powerpoint/2010/main" val="230589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what</a:t>
            </a:r>
            <a:r>
              <a:rPr lang="en-US" baseline="0" dirty="0" smtClean="0"/>
              <a:t> an incredibly strong group this is and especially note the value of having Jack Stanford and his wife Bonnie Ellis involved. They were not at the Nov 4</a:t>
            </a:r>
            <a:r>
              <a:rPr lang="en-US" baseline="30000" dirty="0" smtClean="0"/>
              <a:t>th</a:t>
            </a:r>
            <a:r>
              <a:rPr lang="en-US" baseline="0" dirty="0" smtClean="0"/>
              <a:t> meeting but have agreed to participate and have retired from the Flathead Lake Biological Station, where they did an incredible job.</a:t>
            </a:r>
            <a:endParaRPr lang="en-US" dirty="0"/>
          </a:p>
        </p:txBody>
      </p:sp>
      <p:sp>
        <p:nvSpPr>
          <p:cNvPr id="4" name="Slide Number Placeholder 3"/>
          <p:cNvSpPr>
            <a:spLocks noGrp="1"/>
          </p:cNvSpPr>
          <p:nvPr>
            <p:ph type="sldNum" sz="quarter" idx="10"/>
          </p:nvPr>
        </p:nvSpPr>
        <p:spPr/>
        <p:txBody>
          <a:bodyPr/>
          <a:lstStyle/>
          <a:p>
            <a:fld id="{FC06300B-C1ED-DA41-ADB0-3C92ECC48E66}" type="slidenum">
              <a:rPr lang="en-US" smtClean="0"/>
              <a:pPr/>
              <a:t>11</a:t>
            </a:fld>
            <a:endParaRPr lang="en-US"/>
          </a:p>
        </p:txBody>
      </p:sp>
    </p:spTree>
    <p:extLst>
      <p:ext uri="{BB962C8B-B14F-4D97-AF65-F5344CB8AC3E}">
        <p14:creationId xmlns:p14="http://schemas.microsoft.com/office/powerpoint/2010/main" val="97143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68ED2-EB1A-B948-AF49-1F4999368574}"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220204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8ED2-EB1A-B948-AF49-1F4999368574}"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288043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8ED2-EB1A-B948-AF49-1F4999368574}"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239404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17"/>
          <p:cNvSpPr>
            <a:spLocks noGrp="1"/>
          </p:cNvSpPr>
          <p:nvPr>
            <p:ph type="title"/>
          </p:nvPr>
        </p:nvSpPr>
        <p:spPr>
          <a:xfrm>
            <a:off x="0" y="0"/>
            <a:ext cx="8229600" cy="582355"/>
          </a:xfrm>
          <a:prstGeom prst="rect">
            <a:avLst/>
          </a:prstGeom>
        </p:spPr>
        <p:txBody>
          <a:bodyPr/>
          <a:lstStyle>
            <a:lvl1pPr algn="l">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3488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itle Placeholder 17"/>
          <p:cNvSpPr>
            <a:spLocks noGrp="1"/>
          </p:cNvSpPr>
          <p:nvPr>
            <p:ph type="title"/>
          </p:nvPr>
        </p:nvSpPr>
        <p:spPr>
          <a:xfrm>
            <a:off x="0" y="0"/>
            <a:ext cx="8229600" cy="582355"/>
          </a:xfrm>
          <a:prstGeom prst="rect">
            <a:avLst/>
          </a:prstGeom>
        </p:spPr>
        <p:txBody>
          <a:bodyPr/>
          <a:lstStyle>
            <a:lvl1pPr algn="l">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5157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8ED2-EB1A-B948-AF49-1F4999368574}"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389599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8ED2-EB1A-B948-AF49-1F4999368574}"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384127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68ED2-EB1A-B948-AF49-1F4999368574}"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216362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8ED2-EB1A-B948-AF49-1F4999368574}" type="datetimeFigureOut">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26662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68ED2-EB1A-B948-AF49-1F4999368574}" type="datetimeFigureOut">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349597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8ED2-EB1A-B948-AF49-1F4999368574}" type="datetimeFigureOut">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122445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8ED2-EB1A-B948-AF49-1F4999368574}"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90820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8ED2-EB1A-B948-AF49-1F4999368574}"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158A-B557-D347-B339-30122F65B727}" type="slidenum">
              <a:rPr lang="en-US" smtClean="0"/>
              <a:pPr/>
              <a:t>‹#›</a:t>
            </a:fld>
            <a:endParaRPr lang="en-US"/>
          </a:p>
        </p:txBody>
      </p:sp>
    </p:spTree>
    <p:extLst>
      <p:ext uri="{BB962C8B-B14F-4D97-AF65-F5344CB8AC3E}">
        <p14:creationId xmlns:p14="http://schemas.microsoft.com/office/powerpoint/2010/main" val="123453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68ED2-EB1A-B948-AF49-1F4999368574}" type="datetimeFigureOut">
              <a:rPr lang="en-US" smtClean="0"/>
              <a:pPr/>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C158A-B557-D347-B339-30122F65B727}" type="slidenum">
              <a:rPr lang="en-US" smtClean="0"/>
              <a:pPr/>
              <a:t>‹#›</a:t>
            </a:fld>
            <a:endParaRPr lang="en-US"/>
          </a:p>
        </p:txBody>
      </p:sp>
    </p:spTree>
    <p:extLst>
      <p:ext uri="{BB962C8B-B14F-4D97-AF65-F5344CB8AC3E}">
        <p14:creationId xmlns:p14="http://schemas.microsoft.com/office/powerpoint/2010/main" val="406745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77863"/>
            <a:ext cx="9140825" cy="5599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dirty="0">
              <a:solidFill>
                <a:prstClr val="white"/>
              </a:solidFill>
              <a:latin typeface="Calibri"/>
            </a:endParaRPr>
          </a:p>
        </p:txBody>
      </p:sp>
    </p:spTree>
    <p:extLst>
      <p:ext uri="{BB962C8B-B14F-4D97-AF65-F5344CB8AC3E}">
        <p14:creationId xmlns:p14="http://schemas.microsoft.com/office/powerpoint/2010/main" val="3598452722"/>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1-26 at 2.08.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199"/>
            <a:ext cx="9144000" cy="8585200"/>
          </a:xfrm>
          <a:prstGeom prst="rect">
            <a:avLst/>
          </a:prstGeom>
        </p:spPr>
      </p:pic>
      <p:sp>
        <p:nvSpPr>
          <p:cNvPr id="4" name="TextBox 3"/>
          <p:cNvSpPr txBox="1"/>
          <p:nvPr/>
        </p:nvSpPr>
        <p:spPr>
          <a:xfrm>
            <a:off x="88900" y="310978"/>
            <a:ext cx="8890000" cy="2320635"/>
          </a:xfrm>
          <a:prstGeom prst="rect">
            <a:avLst/>
          </a:prstGeom>
          <a:noFill/>
        </p:spPr>
        <p:txBody>
          <a:bodyPr wrap="square" rtlCol="0">
            <a:spAutoFit/>
          </a:bodyPr>
          <a:lstStyle/>
          <a:p>
            <a:pPr algn="ctr"/>
            <a:r>
              <a:rPr lang="en-US" sz="4400" b="1" dirty="0">
                <a:solidFill>
                  <a:srgbClr val="000090"/>
                </a:solidFill>
              </a:rPr>
              <a:t>Lake Chelan </a:t>
            </a:r>
            <a:r>
              <a:rPr lang="en-US" sz="4400" b="1" dirty="0" smtClean="0">
                <a:solidFill>
                  <a:srgbClr val="000090"/>
                </a:solidFill>
              </a:rPr>
              <a:t>Water Quality Update</a:t>
            </a:r>
          </a:p>
          <a:p>
            <a:pPr lvl="0" algn="ctr">
              <a:spcBef>
                <a:spcPct val="20000"/>
              </a:spcBef>
            </a:pPr>
            <a:endParaRPr lang="en-US" sz="2800" i="1" dirty="0" smtClean="0">
              <a:solidFill>
                <a:schemeClr val="bg1"/>
              </a:solidFill>
            </a:endParaRPr>
          </a:p>
          <a:p>
            <a:pPr lvl="0" algn="ctr">
              <a:spcBef>
                <a:spcPct val="20000"/>
              </a:spcBef>
            </a:pPr>
            <a:r>
              <a:rPr lang="en-US" sz="2800" i="1" dirty="0" smtClean="0">
                <a:solidFill>
                  <a:schemeClr val="bg1"/>
                </a:solidFill>
              </a:rPr>
              <a:t>Phil Long, Lake Chelan Research Institute</a:t>
            </a:r>
          </a:p>
          <a:p>
            <a:pPr lvl="0" algn="ctr">
              <a:spcBef>
                <a:spcPct val="20000"/>
              </a:spcBef>
            </a:pPr>
            <a:r>
              <a:rPr lang="en-US" sz="2800" i="1" dirty="0" smtClean="0">
                <a:solidFill>
                  <a:schemeClr val="bg1"/>
                </a:solidFill>
              </a:rPr>
              <a:t>Mike </a:t>
            </a:r>
            <a:r>
              <a:rPr lang="en-US" sz="2800" i="1" dirty="0" err="1" smtClean="0">
                <a:solidFill>
                  <a:schemeClr val="bg1"/>
                </a:solidFill>
              </a:rPr>
              <a:t>Kaputa</a:t>
            </a:r>
            <a:r>
              <a:rPr lang="en-US" sz="2800" i="1" dirty="0" smtClean="0">
                <a:solidFill>
                  <a:schemeClr val="bg1"/>
                </a:solidFill>
              </a:rPr>
              <a:t>, Dept. of Natural Resources, Chelan County</a:t>
            </a:r>
            <a:endParaRPr lang="en-US" sz="2800" i="1" dirty="0">
              <a:solidFill>
                <a:schemeClr val="bg1"/>
              </a:solidFill>
            </a:endParaRPr>
          </a:p>
        </p:txBody>
      </p:sp>
      <p:sp>
        <p:nvSpPr>
          <p:cNvPr id="5" name="TextBox 4"/>
          <p:cNvSpPr txBox="1"/>
          <p:nvPr/>
        </p:nvSpPr>
        <p:spPr>
          <a:xfrm>
            <a:off x="355008" y="6233826"/>
            <a:ext cx="3789371" cy="400110"/>
          </a:xfrm>
          <a:prstGeom prst="rect">
            <a:avLst/>
          </a:prstGeom>
          <a:noFill/>
        </p:spPr>
        <p:txBody>
          <a:bodyPr wrap="none" rtlCol="0">
            <a:spAutoFit/>
          </a:bodyPr>
          <a:lstStyle/>
          <a:p>
            <a:r>
              <a:rPr lang="en-US" sz="2000" dirty="0" smtClean="0">
                <a:solidFill>
                  <a:schemeClr val="bg1"/>
                </a:solidFill>
              </a:rPr>
              <a:t>March 28, 2017   Tri-Commission </a:t>
            </a:r>
          </a:p>
        </p:txBody>
      </p:sp>
      <p:sp>
        <p:nvSpPr>
          <p:cNvPr id="2" name="TextBox 1"/>
          <p:cNvSpPr txBox="1"/>
          <p:nvPr/>
        </p:nvSpPr>
        <p:spPr>
          <a:xfrm>
            <a:off x="-3152419" y="129278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49960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Overview</a:t>
            </a:r>
            <a:endParaRPr lang="en-US" dirty="0"/>
          </a:p>
        </p:txBody>
      </p:sp>
      <p:sp>
        <p:nvSpPr>
          <p:cNvPr id="3" name="Content Placeholder 2"/>
          <p:cNvSpPr>
            <a:spLocks noGrp="1"/>
          </p:cNvSpPr>
          <p:nvPr>
            <p:ph idx="1"/>
          </p:nvPr>
        </p:nvSpPr>
        <p:spPr/>
        <p:txBody>
          <a:bodyPr/>
          <a:lstStyle/>
          <a:p>
            <a:r>
              <a:rPr lang="en-US" dirty="0" smtClean="0"/>
              <a:t>Annual budget </a:t>
            </a:r>
            <a:r>
              <a:rPr lang="en-US" dirty="0"/>
              <a:t>need is $</a:t>
            </a:r>
            <a:r>
              <a:rPr lang="en-US" dirty="0" smtClean="0"/>
              <a:t>50,000</a:t>
            </a:r>
            <a:endParaRPr lang="en-US" dirty="0"/>
          </a:p>
          <a:p>
            <a:r>
              <a:rPr lang="en-US" dirty="0"/>
              <a:t>Ongoing budget beyond 2017 also </a:t>
            </a:r>
            <a:r>
              <a:rPr lang="en-US" dirty="0" smtClean="0"/>
              <a:t>needed</a:t>
            </a:r>
          </a:p>
          <a:p>
            <a:r>
              <a:rPr lang="en-US" dirty="0" smtClean="0"/>
              <a:t>Ecology:</a:t>
            </a:r>
          </a:p>
          <a:p>
            <a:pPr lvl="1"/>
            <a:r>
              <a:rPr lang="en-US" dirty="0" smtClean="0"/>
              <a:t>Supposed to do follow-up monitoring but does not</a:t>
            </a:r>
          </a:p>
          <a:p>
            <a:pPr lvl="1"/>
            <a:r>
              <a:rPr lang="en-US" dirty="0" smtClean="0"/>
              <a:t>Indicated interest in contributing</a:t>
            </a:r>
            <a:endParaRPr lang="en-US" dirty="0"/>
          </a:p>
          <a:p>
            <a:pPr marL="0" indent="0">
              <a:buNone/>
            </a:pPr>
            <a:endParaRPr lang="en-US" dirty="0"/>
          </a:p>
        </p:txBody>
      </p:sp>
    </p:spTree>
    <p:extLst>
      <p:ext uri="{BB962C8B-B14F-4D97-AF65-F5344CB8AC3E}">
        <p14:creationId xmlns:p14="http://schemas.microsoft.com/office/powerpoint/2010/main" val="4140840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4762"/>
            <a:ext cx="8890000" cy="1143000"/>
          </a:xfrm>
        </p:spPr>
        <p:txBody>
          <a:bodyPr>
            <a:normAutofit fontScale="90000"/>
          </a:bodyPr>
          <a:lstStyle/>
          <a:p>
            <a:r>
              <a:rPr lang="en-US" sz="3600" b="1" i="1" dirty="0" smtClean="0"/>
              <a:t>Lake Chelan Research Institute </a:t>
            </a:r>
            <a:br>
              <a:rPr lang="en-US" sz="3600" b="1" i="1" dirty="0" smtClean="0"/>
            </a:br>
            <a:r>
              <a:rPr lang="en-US" sz="3600" b="1" i="1" dirty="0" smtClean="0"/>
              <a:t>Board of Directors</a:t>
            </a:r>
            <a:endParaRPr lang="en-US" sz="3600" b="1" i="1" dirty="0"/>
          </a:p>
        </p:txBody>
      </p:sp>
      <p:sp>
        <p:nvSpPr>
          <p:cNvPr id="3" name="Content Placeholder 2"/>
          <p:cNvSpPr>
            <a:spLocks noGrp="1"/>
          </p:cNvSpPr>
          <p:nvPr>
            <p:ph idx="1"/>
          </p:nvPr>
        </p:nvSpPr>
        <p:spPr>
          <a:xfrm>
            <a:off x="228600" y="816373"/>
            <a:ext cx="5194300" cy="5478462"/>
          </a:xfrm>
        </p:spPr>
        <p:txBody>
          <a:bodyPr>
            <a:noAutofit/>
          </a:bodyPr>
          <a:lstStyle/>
          <a:p>
            <a:pPr marL="0" indent="0">
              <a:buNone/>
            </a:pPr>
            <a:r>
              <a:rPr lang="en-US" sz="2000" b="1" i="1" dirty="0"/>
              <a:t>Participants:</a:t>
            </a:r>
            <a:endParaRPr lang="en-US" sz="2000" dirty="0"/>
          </a:p>
          <a:p>
            <a:r>
              <a:rPr lang="en-US" sz="1400" b="1" dirty="0"/>
              <a:t>Phil Long</a:t>
            </a:r>
            <a:r>
              <a:rPr lang="en-US" sz="1400" dirty="0"/>
              <a:t> (Interim LCRI Director and Board Chair)</a:t>
            </a:r>
          </a:p>
          <a:p>
            <a:r>
              <a:rPr lang="en-US" sz="1400" b="1" dirty="0"/>
              <a:t>Chuck </a:t>
            </a:r>
            <a:r>
              <a:rPr lang="en-US" sz="1400" b="1" dirty="0" err="1"/>
              <a:t>Nittrouer</a:t>
            </a:r>
            <a:r>
              <a:rPr lang="en-US" sz="1400" dirty="0"/>
              <a:t> (UW Oceanography)</a:t>
            </a:r>
          </a:p>
          <a:p>
            <a:r>
              <a:rPr lang="en-US" sz="1400" b="1" dirty="0"/>
              <a:t>Mark </a:t>
            </a:r>
            <a:r>
              <a:rPr lang="en-US" sz="1400" b="1" dirty="0" err="1"/>
              <a:t>Wigmosta</a:t>
            </a:r>
            <a:r>
              <a:rPr lang="en-US" sz="1400" dirty="0"/>
              <a:t> (PNNL and UW joint appointment)</a:t>
            </a:r>
          </a:p>
          <a:p>
            <a:r>
              <a:rPr lang="en-US" sz="1400" b="1" dirty="0"/>
              <a:t>Steve Nelson</a:t>
            </a:r>
            <a:r>
              <a:rPr lang="en-US" sz="1400" dirty="0"/>
              <a:t> (RH2)</a:t>
            </a:r>
          </a:p>
          <a:p>
            <a:r>
              <a:rPr lang="en-US" sz="1400" b="1" dirty="0"/>
              <a:t>Clay </a:t>
            </a:r>
            <a:r>
              <a:rPr lang="en-US" sz="1400" b="1" dirty="0" err="1"/>
              <a:t>Patmont</a:t>
            </a:r>
            <a:r>
              <a:rPr lang="en-US" sz="1400" dirty="0"/>
              <a:t> (Anchor QEA)</a:t>
            </a:r>
          </a:p>
          <a:p>
            <a:r>
              <a:rPr lang="en-US" sz="1400" b="1" dirty="0"/>
              <a:t>Dennis </a:t>
            </a:r>
            <a:r>
              <a:rPr lang="en-US" sz="1400" b="1" dirty="0" err="1"/>
              <a:t>Lettenmaier</a:t>
            </a:r>
            <a:r>
              <a:rPr lang="en-US" sz="1400" dirty="0"/>
              <a:t> (UCLA, </a:t>
            </a:r>
            <a:r>
              <a:rPr lang="en-US" sz="1400" i="1" dirty="0" smtClean="0"/>
              <a:t>joining </a:t>
            </a:r>
            <a:r>
              <a:rPr lang="en-US" sz="1400" i="1" dirty="0"/>
              <a:t>remotely</a:t>
            </a:r>
            <a:r>
              <a:rPr lang="en-US" sz="1400" dirty="0"/>
              <a:t>)</a:t>
            </a:r>
          </a:p>
          <a:p>
            <a:r>
              <a:rPr lang="en-US" sz="1400" b="1" dirty="0"/>
              <a:t>Michael Brett</a:t>
            </a:r>
            <a:r>
              <a:rPr lang="en-US" sz="1400" dirty="0"/>
              <a:t> (UW Civil and Environmental)</a:t>
            </a:r>
          </a:p>
          <a:p>
            <a:r>
              <a:rPr lang="en-US" sz="1400" b="1" dirty="0"/>
              <a:t>Rebecca Neumann</a:t>
            </a:r>
            <a:r>
              <a:rPr lang="en-US" sz="1400" dirty="0"/>
              <a:t> (UW Civil and Environmental)	</a:t>
            </a:r>
          </a:p>
          <a:p>
            <a:r>
              <a:rPr lang="en-US" sz="1400" b="1" dirty="0"/>
              <a:t>Stephanie Hampton</a:t>
            </a:r>
            <a:r>
              <a:rPr lang="en-US" sz="1400" dirty="0"/>
              <a:t> (WSU, Director, Center for Environmental Research, Education and </a:t>
            </a:r>
            <a:r>
              <a:rPr lang="en-US" sz="1400" dirty="0" smtClean="0"/>
              <a:t>Outreach)*</a:t>
            </a:r>
            <a:endParaRPr lang="en-US" sz="1400" dirty="0"/>
          </a:p>
          <a:p>
            <a:r>
              <a:rPr lang="en-US" sz="1400" b="1" dirty="0"/>
              <a:t>Jack Stanford</a:t>
            </a:r>
            <a:r>
              <a:rPr lang="en-US" sz="1400" dirty="0"/>
              <a:t> (Emeritus Director of the Flat Head Lake Biological Station, </a:t>
            </a:r>
            <a:r>
              <a:rPr lang="en-US" sz="1400" i="1" dirty="0"/>
              <a:t>has agreed to join the board but is traveling so will not be able to participate in the meeting</a:t>
            </a:r>
            <a:r>
              <a:rPr lang="en-US" sz="1400" dirty="0" smtClean="0"/>
              <a:t>)*</a:t>
            </a:r>
            <a:endParaRPr lang="en-US" sz="1400" dirty="0"/>
          </a:p>
          <a:p>
            <a:pPr marL="0" indent="0">
              <a:buNone/>
            </a:pPr>
            <a:endParaRPr lang="en-US" sz="1400" dirty="0"/>
          </a:p>
          <a:p>
            <a:pPr marL="0" indent="0">
              <a:buNone/>
            </a:pPr>
            <a:r>
              <a:rPr lang="en-US" sz="1600" b="1" i="1" dirty="0"/>
              <a:t>Ex Officio Members:</a:t>
            </a:r>
            <a:endParaRPr lang="en-US" sz="1600" dirty="0"/>
          </a:p>
          <a:p>
            <a:r>
              <a:rPr lang="en-US" sz="1400" b="1" dirty="0"/>
              <a:t>Mike </a:t>
            </a:r>
            <a:r>
              <a:rPr lang="en-US" sz="1400" b="1" dirty="0" err="1"/>
              <a:t>Kaputa</a:t>
            </a:r>
            <a:r>
              <a:rPr lang="en-US" sz="1400" dirty="0"/>
              <a:t> (Chelan County Natural Resources)</a:t>
            </a:r>
          </a:p>
          <a:p>
            <a:r>
              <a:rPr lang="en-US" sz="1400" b="1" dirty="0"/>
              <a:t>Bonnie Ellis</a:t>
            </a:r>
            <a:r>
              <a:rPr lang="en-US" sz="1400" dirty="0"/>
              <a:t> (Representing Flathead Lake Biological Station. pending Jim </a:t>
            </a:r>
            <a:r>
              <a:rPr lang="en-US" sz="1400" dirty="0" err="1"/>
              <a:t>Elser’s</a:t>
            </a:r>
            <a:r>
              <a:rPr lang="en-US" sz="1400" dirty="0"/>
              <a:t> input. </a:t>
            </a:r>
            <a:r>
              <a:rPr lang="en-US" sz="1400" i="1" dirty="0"/>
              <a:t>Bonnie</a:t>
            </a:r>
            <a:r>
              <a:rPr lang="en-US" sz="1400" dirty="0"/>
              <a:t> </a:t>
            </a:r>
            <a:r>
              <a:rPr lang="en-US" sz="1400" i="1" dirty="0"/>
              <a:t>is traveling so will not be able to participate in the meeting</a:t>
            </a:r>
            <a:r>
              <a:rPr lang="en-US" sz="1400" dirty="0" smtClean="0"/>
              <a:t>)*</a:t>
            </a:r>
            <a:endParaRPr lang="en-US" sz="1400" dirty="0"/>
          </a:p>
          <a:p>
            <a:pPr marL="0" indent="0">
              <a:buNone/>
            </a:pPr>
            <a:r>
              <a:rPr lang="en-US" sz="1400" i="1" dirty="0"/>
              <a:t>Note: Discussions with other proposed ex officio members is still in progress.</a:t>
            </a:r>
            <a:endParaRPr lang="en-US" sz="1400" dirty="0"/>
          </a:p>
          <a:p>
            <a:pPr marL="0" indent="0">
              <a:buNone/>
            </a:pPr>
            <a:r>
              <a:rPr lang="en-US" sz="1400" dirty="0" smtClean="0"/>
              <a:t>*Not available for the November 4</a:t>
            </a:r>
            <a:r>
              <a:rPr lang="en-US" sz="1400" baseline="30000" dirty="0" smtClean="0"/>
              <a:t>th</a:t>
            </a:r>
            <a:r>
              <a:rPr lang="en-US" sz="1400" dirty="0" smtClean="0"/>
              <a:t> meeting</a:t>
            </a:r>
            <a:endParaRPr lang="en-US" sz="1400" dirty="0"/>
          </a:p>
        </p:txBody>
      </p:sp>
      <p:pic>
        <p:nvPicPr>
          <p:cNvPr id="4" name="Picture 3" descr="KIBLCLOGO.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1265238"/>
            <a:ext cx="3683000" cy="2290366"/>
          </a:xfrm>
          <a:prstGeom prst="rect">
            <a:avLst/>
          </a:prstGeom>
        </p:spPr>
      </p:pic>
      <p:pic>
        <p:nvPicPr>
          <p:cNvPr id="5" name="Picture 4" descr="FinalLCRI.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22900" y="3829050"/>
            <a:ext cx="3340100" cy="2390259"/>
          </a:xfrm>
          <a:prstGeom prst="rect">
            <a:avLst/>
          </a:prstGeom>
        </p:spPr>
      </p:pic>
    </p:spTree>
    <p:extLst>
      <p:ext uri="{BB962C8B-B14F-4D97-AF65-F5344CB8AC3E}">
        <p14:creationId xmlns:p14="http://schemas.microsoft.com/office/powerpoint/2010/main" val="374599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Chelan Chamber of Commerce</a:t>
            </a:r>
            <a:endParaRPr lang="en-US" b="1" dirty="0"/>
          </a:p>
        </p:txBody>
      </p:sp>
      <p:sp>
        <p:nvSpPr>
          <p:cNvPr id="3" name="Content Placeholder 2"/>
          <p:cNvSpPr>
            <a:spLocks noGrp="1"/>
          </p:cNvSpPr>
          <p:nvPr>
            <p:ph idx="1"/>
          </p:nvPr>
        </p:nvSpPr>
        <p:spPr>
          <a:xfrm>
            <a:off x="354311" y="1023938"/>
            <a:ext cx="8516639" cy="5357812"/>
          </a:xfrm>
        </p:spPr>
        <p:txBody>
          <a:bodyPr>
            <a:noAutofit/>
          </a:bodyPr>
          <a:lstStyle/>
          <a:p>
            <a:pPr marL="0" indent="0">
              <a:buNone/>
            </a:pPr>
            <a:r>
              <a:rPr lang="en-US" sz="2000" dirty="0" smtClean="0"/>
              <a:t>Assistance </a:t>
            </a:r>
            <a:r>
              <a:rPr lang="en-US" sz="2000" dirty="0"/>
              <a:t>with development of “Keep Chelan Blue” window stickers for </a:t>
            </a:r>
            <a:r>
              <a:rPr lang="en-US" sz="2000" dirty="0" smtClean="0"/>
              <a:t>businesses:</a:t>
            </a:r>
            <a:endParaRPr lang="en-US" sz="2000" dirty="0"/>
          </a:p>
          <a:p>
            <a:pPr lvl="1"/>
            <a:r>
              <a:rPr lang="en-US" sz="1800" dirty="0" smtClean="0"/>
              <a:t>Basic logo as a easily applied (or removed), clear window sticker:</a:t>
            </a:r>
          </a:p>
          <a:p>
            <a:pPr lvl="1"/>
            <a:endParaRPr lang="en-US" sz="1800" dirty="0"/>
          </a:p>
          <a:p>
            <a:pPr lvl="1"/>
            <a:endParaRPr lang="en-US" sz="1800" dirty="0" smtClean="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smtClean="0"/>
          </a:p>
          <a:p>
            <a:pPr lvl="1"/>
            <a:endParaRPr lang="en-US" sz="1800" dirty="0"/>
          </a:p>
          <a:p>
            <a:pPr lvl="1"/>
            <a:r>
              <a:rPr lang="en-US" sz="1800" dirty="0" smtClean="0"/>
              <a:t>Available to all business willing to display it</a:t>
            </a:r>
          </a:p>
          <a:p>
            <a:pPr lvl="1"/>
            <a:r>
              <a:rPr lang="en-US" sz="1800" dirty="0"/>
              <a:t>L</a:t>
            </a:r>
            <a:r>
              <a:rPr lang="en-US" sz="1800" dirty="0" smtClean="0"/>
              <a:t>ink to their web page will be included on the “Keep Chelan Blue” web page</a:t>
            </a:r>
          </a:p>
          <a:p>
            <a:pPr lvl="1"/>
            <a:r>
              <a:rPr lang="en-US" sz="1800" dirty="0" smtClean="0"/>
              <a:t>Business who financially support the Lake Chelan Research Institute will be designated as </a:t>
            </a:r>
            <a:r>
              <a:rPr lang="en-US" sz="1800" b="1" dirty="0" smtClean="0"/>
              <a:t>“silver”, “gold”, “platinum” or “diamond” </a:t>
            </a:r>
            <a:r>
              <a:rPr lang="en-US" sz="1800" dirty="0" smtClean="0"/>
              <a:t>depending on level of support</a:t>
            </a:r>
          </a:p>
          <a:p>
            <a:pPr lvl="1"/>
            <a:r>
              <a:rPr lang="en-US" sz="1800" dirty="0" smtClean="0"/>
              <a:t>Designation will be identified by an additional sticker below the Keep Chelan Blue logo</a:t>
            </a:r>
            <a:endParaRPr lang="en-US" sz="1800" dirty="0"/>
          </a:p>
          <a:p>
            <a:pPr lvl="1"/>
            <a:endParaRPr lang="en-US" sz="1800" dirty="0" smtClean="0"/>
          </a:p>
        </p:txBody>
      </p:sp>
      <p:pic>
        <p:nvPicPr>
          <p:cNvPr id="4" name="Picture 3"/>
          <p:cNvPicPr>
            <a:picLocks noChangeAspect="1"/>
          </p:cNvPicPr>
          <p:nvPr/>
        </p:nvPicPr>
        <p:blipFill>
          <a:blip r:embed="rId2"/>
          <a:stretch>
            <a:fillRect/>
          </a:stretch>
        </p:blipFill>
        <p:spPr>
          <a:xfrm>
            <a:off x="1104900" y="2139949"/>
            <a:ext cx="3408913" cy="2116461"/>
          </a:xfrm>
          <a:prstGeom prst="rect">
            <a:avLst/>
          </a:prstGeom>
        </p:spPr>
      </p:pic>
    </p:spTree>
    <p:extLst>
      <p:ext uri="{BB962C8B-B14F-4D97-AF65-F5344CB8AC3E}">
        <p14:creationId xmlns:p14="http://schemas.microsoft.com/office/powerpoint/2010/main" val="249593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589" y="839754"/>
            <a:ext cx="8220593" cy="5103845"/>
          </a:xfrm>
          <a:prstGeom prst="rect">
            <a:avLst/>
          </a:prstGeom>
        </p:spPr>
      </p:pic>
    </p:spTree>
    <p:extLst>
      <p:ext uri="{BB962C8B-B14F-4D97-AF65-F5344CB8AC3E}">
        <p14:creationId xmlns:p14="http://schemas.microsoft.com/office/powerpoint/2010/main" val="3649695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Text Placeholder 2"/>
          <p:cNvSpPr>
            <a:spLocks noGrp="1"/>
          </p:cNvSpPr>
          <p:nvPr>
            <p:ph type="body" idx="1"/>
          </p:nvPr>
        </p:nvSpPr>
        <p:spPr>
          <a:xfrm>
            <a:off x="457200" y="1311403"/>
            <a:ext cx="7828384" cy="2113157"/>
          </a:xfrm>
        </p:spPr>
        <p:txBody>
          <a:bodyPr>
            <a:normAutofit/>
          </a:bodyPr>
          <a:lstStyle/>
          <a:p>
            <a:pPr marL="342900" indent="-342900">
              <a:buFont typeface="Arial" panose="020B0604020202020204" pitchFamily="34" charset="0"/>
              <a:buChar char="•"/>
            </a:pPr>
            <a:r>
              <a:rPr lang="en-US" dirty="0" smtClean="0"/>
              <a:t>Partners should consider a financial contribution to support Lake Chelan water quality studies</a:t>
            </a:r>
          </a:p>
          <a:p>
            <a:pPr marL="342900" indent="-342900">
              <a:buFont typeface="Arial" panose="020B0604020202020204" pitchFamily="34" charset="0"/>
              <a:buChar char="•"/>
            </a:pPr>
            <a:r>
              <a:rPr lang="en-US" dirty="0" smtClean="0"/>
              <a:t>$50,000 annual total cost</a:t>
            </a:r>
          </a:p>
          <a:p>
            <a:pPr marL="342900" indent="-342900">
              <a:buFont typeface="Arial" panose="020B0604020202020204" pitchFamily="34" charset="0"/>
              <a:buChar char="•"/>
            </a:pPr>
            <a:r>
              <a:rPr lang="en-US" dirty="0" smtClean="0"/>
              <a:t>Develop long-term funding strategy</a:t>
            </a:r>
          </a:p>
          <a:p>
            <a:endParaRPr lang="en-US" dirty="0"/>
          </a:p>
        </p:txBody>
      </p:sp>
      <p:sp>
        <p:nvSpPr>
          <p:cNvPr id="4" name="Content Placeholder 3"/>
          <p:cNvSpPr>
            <a:spLocks noGrp="1"/>
          </p:cNvSpPr>
          <p:nvPr>
            <p:ph sz="half" idx="2"/>
          </p:nvPr>
        </p:nvSpPr>
        <p:spPr>
          <a:xfrm>
            <a:off x="457200" y="3308542"/>
            <a:ext cx="4040188" cy="2663050"/>
          </a:xfrm>
        </p:spPr>
        <p:txBody>
          <a:bodyPr/>
          <a:lstStyle/>
          <a:p>
            <a:r>
              <a:rPr lang="en-US" dirty="0"/>
              <a:t>City of Chelan	  </a:t>
            </a:r>
          </a:p>
          <a:p>
            <a:r>
              <a:rPr lang="en-US" dirty="0"/>
              <a:t>Port of Chelan </a:t>
            </a:r>
            <a:r>
              <a:rPr lang="en-US" dirty="0" smtClean="0"/>
              <a:t>County</a:t>
            </a:r>
          </a:p>
          <a:p>
            <a:r>
              <a:rPr lang="en-US" dirty="0" smtClean="0"/>
              <a:t>Cascadia Conservation Dist.</a:t>
            </a:r>
            <a:endParaRPr lang="en-US" dirty="0"/>
          </a:p>
          <a:p>
            <a:r>
              <a:rPr lang="en-US" dirty="0"/>
              <a:t>Chelan County			   </a:t>
            </a:r>
          </a:p>
          <a:p>
            <a:r>
              <a:rPr lang="en-US" dirty="0"/>
              <a:t>Chelan County </a:t>
            </a:r>
            <a:r>
              <a:rPr lang="en-US" dirty="0" smtClean="0"/>
              <a:t>PUD</a:t>
            </a:r>
          </a:p>
          <a:p>
            <a:r>
              <a:rPr lang="en-US" dirty="0" smtClean="0"/>
              <a:t>Others</a:t>
            </a:r>
            <a:endParaRPr lang="en-US" dirty="0"/>
          </a:p>
          <a:p>
            <a:endParaRPr lang="en-US" dirty="0"/>
          </a:p>
        </p:txBody>
      </p:sp>
      <p:sp>
        <p:nvSpPr>
          <p:cNvPr id="6" name="Content Placeholder 5"/>
          <p:cNvSpPr>
            <a:spLocks noGrp="1"/>
          </p:cNvSpPr>
          <p:nvPr>
            <p:ph sz="quarter" idx="4"/>
          </p:nvPr>
        </p:nvSpPr>
        <p:spPr>
          <a:xfrm>
            <a:off x="4645025" y="3191068"/>
            <a:ext cx="4041775" cy="2780524"/>
          </a:xfrm>
        </p:spPr>
        <p:txBody>
          <a:bodyPr/>
          <a:lstStyle/>
          <a:p>
            <a:r>
              <a:rPr lang="en-US" dirty="0" smtClean="0"/>
              <a:t>Lake Chelan Reclamation District</a:t>
            </a:r>
          </a:p>
          <a:p>
            <a:r>
              <a:rPr lang="en-US" dirty="0" smtClean="0"/>
              <a:t>Lake Chelan Sewer District</a:t>
            </a:r>
          </a:p>
          <a:p>
            <a:r>
              <a:rPr lang="en-US" dirty="0" smtClean="0"/>
              <a:t>Cascadia Conservation District</a:t>
            </a:r>
          </a:p>
          <a:p>
            <a:r>
              <a:rPr lang="en-US" dirty="0" smtClean="0"/>
              <a:t>WA Department of Ecology</a:t>
            </a:r>
            <a:endParaRPr lang="en-US" dirty="0"/>
          </a:p>
        </p:txBody>
      </p:sp>
    </p:spTree>
    <p:extLst>
      <p:ext uri="{BB962C8B-B14F-4D97-AF65-F5344CB8AC3E}">
        <p14:creationId xmlns:p14="http://schemas.microsoft.com/office/powerpoint/2010/main" val="234200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Preventative:  Need to monitor water quality to know if something is going on</a:t>
            </a:r>
          </a:p>
          <a:p>
            <a:r>
              <a:rPr lang="en-US" dirty="0" smtClean="0"/>
              <a:t>No surprises:</a:t>
            </a:r>
            <a:r>
              <a:rPr lang="en-US" i="1" dirty="0" smtClean="0"/>
              <a:t>  EPA </a:t>
            </a:r>
            <a:r>
              <a:rPr lang="en-US" i="1" dirty="0"/>
              <a:t>Finds Trout in Washington's Lake Chelan Have High Levels of Pesticide DDT </a:t>
            </a:r>
            <a:r>
              <a:rPr lang="en-US" dirty="0" smtClean="0"/>
              <a:t>(Seattle Times October 18, 2002)</a:t>
            </a:r>
          </a:p>
          <a:p>
            <a:r>
              <a:rPr lang="en-US" dirty="0" smtClean="0"/>
              <a:t>Better science:  More data versus limited data</a:t>
            </a:r>
            <a:endParaRPr lang="en-US" dirty="0"/>
          </a:p>
        </p:txBody>
      </p:sp>
    </p:spTree>
    <p:extLst>
      <p:ext uri="{BB962C8B-B14F-4D97-AF65-F5344CB8AC3E}">
        <p14:creationId xmlns:p14="http://schemas.microsoft.com/office/powerpoint/2010/main" val="79937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317526" y="288472"/>
          <a:ext cx="8467367" cy="628105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Screen Shot 2016-10-11 at 11.27.43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9850" y="1022635"/>
            <a:ext cx="3831893" cy="5392834"/>
          </a:xfrm>
          <a:prstGeom prst="rect">
            <a:avLst/>
          </a:prstGeom>
        </p:spPr>
      </p:pic>
      <p:sp>
        <p:nvSpPr>
          <p:cNvPr id="2" name="TextBox 1"/>
          <p:cNvSpPr txBox="1"/>
          <p:nvPr/>
        </p:nvSpPr>
        <p:spPr>
          <a:xfrm>
            <a:off x="5395594" y="3542784"/>
            <a:ext cx="592455" cy="369332"/>
          </a:xfrm>
          <a:prstGeom prst="rect">
            <a:avLst/>
          </a:prstGeom>
          <a:noFill/>
        </p:spPr>
        <p:txBody>
          <a:bodyPr wrap="none" rtlCol="0">
            <a:spAutoFit/>
          </a:bodyPr>
          <a:lstStyle/>
          <a:p>
            <a:r>
              <a:rPr lang="en-US" dirty="0" smtClean="0">
                <a:solidFill>
                  <a:srgbClr val="FFFFFF"/>
                </a:solidFill>
              </a:rPr>
              <a:t>LC-1</a:t>
            </a:r>
            <a:endParaRPr lang="en-US" dirty="0">
              <a:solidFill>
                <a:srgbClr val="FFFFFF"/>
              </a:solidFill>
            </a:endParaRPr>
          </a:p>
        </p:txBody>
      </p:sp>
      <p:sp>
        <p:nvSpPr>
          <p:cNvPr id="5" name="TextBox 4"/>
          <p:cNvSpPr txBox="1"/>
          <p:nvPr/>
        </p:nvSpPr>
        <p:spPr>
          <a:xfrm>
            <a:off x="3384550" y="1205468"/>
            <a:ext cx="687811" cy="369332"/>
          </a:xfrm>
          <a:prstGeom prst="rect">
            <a:avLst/>
          </a:prstGeom>
          <a:noFill/>
        </p:spPr>
        <p:txBody>
          <a:bodyPr wrap="square" rtlCol="0">
            <a:spAutoFit/>
          </a:bodyPr>
          <a:lstStyle/>
          <a:p>
            <a:r>
              <a:rPr lang="en-US" dirty="0" smtClean="0">
                <a:solidFill>
                  <a:srgbClr val="FFFFFF"/>
                </a:solidFill>
              </a:rPr>
              <a:t>LC-8</a:t>
            </a:r>
            <a:endParaRPr lang="en-US" dirty="0">
              <a:solidFill>
                <a:srgbClr val="FFFFFF"/>
              </a:solidFill>
            </a:endParaRPr>
          </a:p>
        </p:txBody>
      </p:sp>
      <p:sp>
        <p:nvSpPr>
          <p:cNvPr id="6" name="Oval 5"/>
          <p:cNvSpPr/>
          <p:nvPr/>
        </p:nvSpPr>
        <p:spPr>
          <a:xfrm>
            <a:off x="1447800" y="1524000"/>
            <a:ext cx="491067" cy="491067"/>
          </a:xfrm>
          <a:prstGeom prst="ellipse">
            <a:avLst/>
          </a:prstGeom>
          <a:noFill/>
          <a:ln w="38100" cmpd="sng">
            <a:gradFill flip="none" rotWithShape="1">
              <a:gsLst>
                <a:gs pos="0">
                  <a:schemeClr val="accent1">
                    <a:alpha val="87000"/>
                  </a:schemeClr>
                </a:gs>
                <a:gs pos="100000">
                  <a:prstClr val="white"/>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5" idx="1"/>
          </p:cNvCxnSpPr>
          <p:nvPr/>
        </p:nvCxnSpPr>
        <p:spPr>
          <a:xfrm flipH="1">
            <a:off x="3067050" y="1431409"/>
            <a:ext cx="317500" cy="14339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713094" y="3840420"/>
            <a:ext cx="325756" cy="60458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730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122014143"/>
              </p:ext>
            </p:extLst>
          </p:nvPr>
        </p:nvGraphicFramePr>
        <p:xfrm>
          <a:off x="317526" y="288472"/>
          <a:ext cx="8467367" cy="628105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Screen Shot 2016-10-11 at 11.27.43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9111" y="3788902"/>
            <a:ext cx="1975782" cy="2780627"/>
          </a:xfrm>
          <a:prstGeom prst="rect">
            <a:avLst/>
          </a:prstGeom>
        </p:spPr>
      </p:pic>
      <p:sp>
        <p:nvSpPr>
          <p:cNvPr id="2" name="TextBox 1"/>
          <p:cNvSpPr txBox="1"/>
          <p:nvPr/>
        </p:nvSpPr>
        <p:spPr>
          <a:xfrm>
            <a:off x="8212772" y="4946134"/>
            <a:ext cx="592455" cy="369332"/>
          </a:xfrm>
          <a:prstGeom prst="rect">
            <a:avLst/>
          </a:prstGeom>
          <a:noFill/>
        </p:spPr>
        <p:txBody>
          <a:bodyPr wrap="none" rtlCol="0">
            <a:spAutoFit/>
          </a:bodyPr>
          <a:lstStyle/>
          <a:p>
            <a:r>
              <a:rPr lang="en-US" dirty="0" smtClean="0">
                <a:solidFill>
                  <a:srgbClr val="FFFFFF"/>
                </a:solidFill>
              </a:rPr>
              <a:t>LC-1</a:t>
            </a:r>
            <a:endParaRPr lang="en-US" dirty="0">
              <a:solidFill>
                <a:srgbClr val="FFFFFF"/>
              </a:solidFill>
            </a:endParaRPr>
          </a:p>
        </p:txBody>
      </p:sp>
      <p:sp>
        <p:nvSpPr>
          <p:cNvPr id="5" name="TextBox 4"/>
          <p:cNvSpPr txBox="1"/>
          <p:nvPr/>
        </p:nvSpPr>
        <p:spPr>
          <a:xfrm>
            <a:off x="7213706" y="3788902"/>
            <a:ext cx="592455" cy="369332"/>
          </a:xfrm>
          <a:prstGeom prst="rect">
            <a:avLst/>
          </a:prstGeom>
          <a:noFill/>
        </p:spPr>
        <p:txBody>
          <a:bodyPr wrap="none" rtlCol="0">
            <a:spAutoFit/>
          </a:bodyPr>
          <a:lstStyle/>
          <a:p>
            <a:r>
              <a:rPr lang="en-US" dirty="0" smtClean="0">
                <a:solidFill>
                  <a:srgbClr val="FFFFFF"/>
                </a:solidFill>
              </a:rPr>
              <a:t>LC-8</a:t>
            </a:r>
            <a:endParaRPr lang="en-US" dirty="0">
              <a:solidFill>
                <a:srgbClr val="FFFFFF"/>
              </a:solidFill>
            </a:endParaRPr>
          </a:p>
        </p:txBody>
      </p:sp>
      <p:sp>
        <p:nvSpPr>
          <p:cNvPr id="6" name="Oval 5"/>
          <p:cNvSpPr/>
          <p:nvPr/>
        </p:nvSpPr>
        <p:spPr>
          <a:xfrm>
            <a:off x="1447800" y="1524000"/>
            <a:ext cx="491067" cy="491067"/>
          </a:xfrm>
          <a:prstGeom prst="ellipse">
            <a:avLst/>
          </a:prstGeom>
          <a:noFill/>
          <a:ln w="38100" cmpd="sng">
            <a:gradFill flip="none" rotWithShape="1">
              <a:gsLst>
                <a:gs pos="0">
                  <a:schemeClr val="accent1">
                    <a:alpha val="87000"/>
                  </a:schemeClr>
                </a:gs>
                <a:gs pos="100000">
                  <a:prstClr val="white"/>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075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Possible Reasons for Increased Phosphorus</a:t>
            </a:r>
            <a:endParaRPr lang="en-US" sz="3600" dirty="0"/>
          </a:p>
        </p:txBody>
      </p:sp>
      <p:sp>
        <p:nvSpPr>
          <p:cNvPr id="3" name="Content Placeholder 2"/>
          <p:cNvSpPr>
            <a:spLocks noGrp="1"/>
          </p:cNvSpPr>
          <p:nvPr>
            <p:ph idx="1"/>
          </p:nvPr>
        </p:nvSpPr>
        <p:spPr>
          <a:xfrm>
            <a:off x="215900" y="1696934"/>
            <a:ext cx="5670549" cy="4525963"/>
          </a:xfrm>
        </p:spPr>
        <p:txBody>
          <a:bodyPr>
            <a:noAutofit/>
          </a:bodyPr>
          <a:lstStyle/>
          <a:p>
            <a:pPr>
              <a:buFont typeface="Wingdings" charset="2"/>
              <a:buChar char="ü"/>
            </a:pPr>
            <a:r>
              <a:rPr lang="en-US" sz="2400" dirty="0" smtClean="0"/>
              <a:t>Increased shoreline erosion </a:t>
            </a:r>
          </a:p>
          <a:p>
            <a:pPr>
              <a:buFont typeface="Wingdings" charset="2"/>
              <a:buChar char="ü"/>
            </a:pPr>
            <a:r>
              <a:rPr lang="en-US" sz="2400" dirty="0" smtClean="0"/>
              <a:t>Dust </a:t>
            </a:r>
          </a:p>
          <a:p>
            <a:pPr>
              <a:buFont typeface="Wingdings" charset="2"/>
              <a:buChar char="ü"/>
            </a:pPr>
            <a:r>
              <a:rPr lang="en-US" sz="2400" dirty="0" smtClean="0"/>
              <a:t>Septic system failure</a:t>
            </a:r>
          </a:p>
          <a:p>
            <a:pPr>
              <a:buFont typeface="Wingdings" charset="2"/>
              <a:buChar char="ü"/>
            </a:pPr>
            <a:r>
              <a:rPr lang="en-US" sz="2400" dirty="0" smtClean="0"/>
              <a:t>Avian fecal deposition </a:t>
            </a:r>
          </a:p>
          <a:p>
            <a:pPr>
              <a:buFont typeface="Wingdings" charset="2"/>
              <a:buChar char="ü"/>
            </a:pPr>
            <a:r>
              <a:rPr lang="en-US" sz="2400" dirty="0" smtClean="0"/>
              <a:t>Increased rainfall or irrigation</a:t>
            </a:r>
          </a:p>
          <a:p>
            <a:pPr lvl="1"/>
            <a:r>
              <a:rPr lang="en-US" sz="2000" dirty="0" smtClean="0"/>
              <a:t>Agricultural drains</a:t>
            </a:r>
          </a:p>
          <a:p>
            <a:pPr lvl="1"/>
            <a:r>
              <a:rPr lang="en-US" sz="2000" dirty="0" smtClean="0"/>
              <a:t>Storm water collection system</a:t>
            </a:r>
          </a:p>
          <a:p>
            <a:pPr lvl="1"/>
            <a:r>
              <a:rPr lang="en-US" sz="2000" dirty="0" smtClean="0"/>
              <a:t>Streams (e.g. Stink Creek, First Creek</a:t>
            </a:r>
            <a:r>
              <a:rPr lang="en-US" sz="2000" dirty="0"/>
              <a:t>)</a:t>
            </a:r>
            <a:endParaRPr lang="en-US" sz="2000" dirty="0" smtClean="0"/>
          </a:p>
          <a:p>
            <a:r>
              <a:rPr lang="en-US" sz="2400" dirty="0"/>
              <a:t>Delayed effect from the 2015 </a:t>
            </a:r>
            <a:r>
              <a:rPr lang="en-US" sz="2400" dirty="0" smtClean="0"/>
              <a:t>fires</a:t>
            </a:r>
          </a:p>
          <a:p>
            <a:r>
              <a:rPr lang="en-US" sz="2400" dirty="0" smtClean="0"/>
              <a:t>Recycling from bottom sediments</a:t>
            </a:r>
          </a:p>
          <a:p>
            <a:endParaRPr lang="en-US" sz="2400" dirty="0"/>
          </a:p>
        </p:txBody>
      </p:sp>
      <p:pic>
        <p:nvPicPr>
          <p:cNvPr id="4" name="Content Placeholder 3" descr="IMG_9202.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251450" y="1495150"/>
            <a:ext cx="3656155" cy="5089697"/>
          </a:xfrm>
          <a:prstGeom prst="rect">
            <a:avLst/>
          </a:prstGeom>
        </p:spPr>
      </p:pic>
    </p:spTree>
    <p:extLst>
      <p:ext uri="{BB962C8B-B14F-4D97-AF65-F5344CB8AC3E}">
        <p14:creationId xmlns:p14="http://schemas.microsoft.com/office/powerpoint/2010/main" val="173774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Trophic Status</a:t>
            </a:r>
            <a:endParaRPr lang="en-US" dirty="0"/>
          </a:p>
        </p:txBody>
      </p:sp>
      <p:sp>
        <p:nvSpPr>
          <p:cNvPr id="4" name="TextBox 3"/>
          <p:cNvSpPr txBox="1"/>
          <p:nvPr/>
        </p:nvSpPr>
        <p:spPr>
          <a:xfrm>
            <a:off x="364067" y="887942"/>
            <a:ext cx="2023533" cy="1754327"/>
          </a:xfrm>
          <a:prstGeom prst="rect">
            <a:avLst/>
          </a:prstGeom>
          <a:noFill/>
        </p:spPr>
        <p:txBody>
          <a:bodyPr wrap="square" rtlCol="0">
            <a:spAutoFit/>
          </a:bodyPr>
          <a:lstStyle/>
          <a:p>
            <a:r>
              <a:rPr lang="en-US" dirty="0" err="1" smtClean="0"/>
              <a:t>Ultraoligotrophic</a:t>
            </a:r>
            <a:endParaRPr lang="en-US" dirty="0" smtClean="0"/>
          </a:p>
          <a:p>
            <a:r>
              <a:rPr lang="en-US" dirty="0" smtClean="0"/>
              <a:t>Oligotrophic</a:t>
            </a:r>
          </a:p>
          <a:p>
            <a:r>
              <a:rPr lang="en-US" dirty="0" err="1" smtClean="0"/>
              <a:t>Mesotrophic</a:t>
            </a:r>
            <a:endParaRPr lang="en-US" dirty="0" smtClean="0"/>
          </a:p>
          <a:p>
            <a:r>
              <a:rPr lang="en-US" dirty="0" smtClean="0"/>
              <a:t>Eutrophic</a:t>
            </a:r>
          </a:p>
          <a:p>
            <a:r>
              <a:rPr lang="en-US" dirty="0" err="1" smtClean="0"/>
              <a:t>Hypereutrophic</a:t>
            </a:r>
            <a:endParaRPr lang="en-US" dirty="0" smtClean="0"/>
          </a:p>
          <a:p>
            <a:endParaRPr lang="en-US" dirty="0"/>
          </a:p>
        </p:txBody>
      </p:sp>
      <p:pic>
        <p:nvPicPr>
          <p:cNvPr id="8" name="Picture 7" descr="Screen Shot 2015-11-11 at 5.53.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923" y="3383552"/>
            <a:ext cx="2195827" cy="1561980"/>
          </a:xfrm>
          <a:prstGeom prst="rect">
            <a:avLst/>
          </a:prstGeom>
        </p:spPr>
      </p:pic>
      <p:pic>
        <p:nvPicPr>
          <p:cNvPr id="9" name="Picture 8" descr="Screen Shot 2015-11-11 at 5.43.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98" y="2642269"/>
            <a:ext cx="1923973" cy="2929467"/>
          </a:xfrm>
          <a:prstGeom prst="rect">
            <a:avLst/>
          </a:prstGeom>
        </p:spPr>
      </p:pic>
      <p:cxnSp>
        <p:nvCxnSpPr>
          <p:cNvPr id="11" name="Straight Arrow Connector 10"/>
          <p:cNvCxnSpPr/>
          <p:nvPr/>
        </p:nvCxnSpPr>
        <p:spPr>
          <a:xfrm>
            <a:off x="2556933" y="895350"/>
            <a:ext cx="0" cy="923925"/>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69066" y="1810434"/>
            <a:ext cx="1227144" cy="646331"/>
          </a:xfrm>
          <a:prstGeom prst="rect">
            <a:avLst/>
          </a:prstGeom>
          <a:noFill/>
        </p:spPr>
        <p:txBody>
          <a:bodyPr wrap="none" rtlCol="0">
            <a:spAutoFit/>
          </a:bodyPr>
          <a:lstStyle/>
          <a:p>
            <a:r>
              <a:rPr lang="en-US" b="1" i="1" dirty="0" smtClean="0"/>
              <a:t>Increasing</a:t>
            </a:r>
          </a:p>
          <a:p>
            <a:r>
              <a:rPr lang="en-US" b="1" i="1" dirty="0" smtClean="0"/>
              <a:t>C, N, P</a:t>
            </a:r>
            <a:endParaRPr lang="en-US" b="1" i="1" dirty="0"/>
          </a:p>
        </p:txBody>
      </p:sp>
      <p:pic>
        <p:nvPicPr>
          <p:cNvPr id="10" name="Picture 9" descr="Screen Shot 2015-11-11 at 5.5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325" y="1531034"/>
            <a:ext cx="3699675" cy="4715273"/>
          </a:xfrm>
          <a:prstGeom prst="rect">
            <a:avLst/>
          </a:prstGeom>
        </p:spPr>
      </p:pic>
    </p:spTree>
    <p:extLst>
      <p:ext uri="{BB962C8B-B14F-4D97-AF65-F5344CB8AC3E}">
        <p14:creationId xmlns:p14="http://schemas.microsoft.com/office/powerpoint/2010/main" val="2444987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cxnSp>
        <p:nvCxnSpPr>
          <p:cNvPr id="6" name="Straight Arrow Connector 5"/>
          <p:cNvCxnSpPr/>
          <p:nvPr/>
        </p:nvCxnSpPr>
        <p:spPr>
          <a:xfrm>
            <a:off x="1835032" y="3682670"/>
            <a:ext cx="1236301"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620683" y="3686134"/>
            <a:ext cx="950354"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918136" y="3682670"/>
            <a:ext cx="1428719" cy="1004"/>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35032" y="4072140"/>
            <a:ext cx="1175397" cy="369332"/>
          </a:xfrm>
          <a:prstGeom prst="rect">
            <a:avLst/>
          </a:prstGeom>
          <a:noFill/>
        </p:spPr>
        <p:txBody>
          <a:bodyPr wrap="none" rtlCol="0">
            <a:spAutoFit/>
          </a:bodyPr>
          <a:lstStyle/>
          <a:p>
            <a:r>
              <a:rPr lang="en-US" dirty="0" smtClean="0">
                <a:solidFill>
                  <a:prstClr val="black"/>
                </a:solidFill>
              </a:rPr>
              <a:t>8-year gap</a:t>
            </a:r>
            <a:endParaRPr lang="en-US" dirty="0">
              <a:solidFill>
                <a:prstClr val="black"/>
              </a:solidFill>
            </a:endParaRPr>
          </a:p>
        </p:txBody>
      </p:sp>
      <p:sp>
        <p:nvSpPr>
          <p:cNvPr id="10" name="TextBox 9"/>
          <p:cNvSpPr txBox="1"/>
          <p:nvPr/>
        </p:nvSpPr>
        <p:spPr>
          <a:xfrm>
            <a:off x="4474285" y="4072140"/>
            <a:ext cx="1175397" cy="369332"/>
          </a:xfrm>
          <a:prstGeom prst="rect">
            <a:avLst/>
          </a:prstGeom>
          <a:noFill/>
        </p:spPr>
        <p:txBody>
          <a:bodyPr wrap="none" rtlCol="0">
            <a:spAutoFit/>
          </a:bodyPr>
          <a:lstStyle/>
          <a:p>
            <a:r>
              <a:rPr lang="en-US" dirty="0" smtClean="0">
                <a:solidFill>
                  <a:prstClr val="black"/>
                </a:solidFill>
              </a:rPr>
              <a:t>6-year gap</a:t>
            </a:r>
            <a:endParaRPr lang="en-US" dirty="0">
              <a:solidFill>
                <a:prstClr val="black"/>
              </a:solidFill>
            </a:endParaRPr>
          </a:p>
        </p:txBody>
      </p:sp>
      <p:sp>
        <p:nvSpPr>
          <p:cNvPr id="11" name="TextBox 10"/>
          <p:cNvSpPr txBox="1"/>
          <p:nvPr/>
        </p:nvSpPr>
        <p:spPr>
          <a:xfrm>
            <a:off x="6069858" y="4098467"/>
            <a:ext cx="1175397" cy="369332"/>
          </a:xfrm>
          <a:prstGeom prst="rect">
            <a:avLst/>
          </a:prstGeom>
          <a:noFill/>
        </p:spPr>
        <p:txBody>
          <a:bodyPr wrap="none" rtlCol="0">
            <a:spAutoFit/>
          </a:bodyPr>
          <a:lstStyle/>
          <a:p>
            <a:r>
              <a:rPr lang="en-US" dirty="0" smtClean="0">
                <a:solidFill>
                  <a:prstClr val="black"/>
                </a:solidFill>
              </a:rPr>
              <a:t>9-year gap</a:t>
            </a:r>
            <a:endParaRPr lang="en-US" dirty="0">
              <a:solidFill>
                <a:prstClr val="black"/>
              </a:solidFill>
            </a:endParaRPr>
          </a:p>
        </p:txBody>
      </p:sp>
      <p:sp>
        <p:nvSpPr>
          <p:cNvPr id="2" name="TextBox 1"/>
          <p:cNvSpPr txBox="1"/>
          <p:nvPr/>
        </p:nvSpPr>
        <p:spPr>
          <a:xfrm>
            <a:off x="4448143" y="1041401"/>
            <a:ext cx="4216400" cy="646331"/>
          </a:xfrm>
          <a:prstGeom prst="rect">
            <a:avLst/>
          </a:prstGeom>
          <a:noFill/>
        </p:spPr>
        <p:txBody>
          <a:bodyPr wrap="square" rtlCol="0">
            <a:spAutoFit/>
          </a:bodyPr>
          <a:lstStyle/>
          <a:p>
            <a:r>
              <a:rPr lang="en-US" b="1" i="1" dirty="0" smtClean="0">
                <a:solidFill>
                  <a:prstClr val="black"/>
                </a:solidFill>
              </a:rPr>
              <a:t>For comparison, Lake Tahoe has a 50-year record of </a:t>
            </a:r>
            <a:r>
              <a:rPr lang="en-US" b="1" i="1" dirty="0" err="1" smtClean="0">
                <a:solidFill>
                  <a:prstClr val="black"/>
                </a:solidFill>
              </a:rPr>
              <a:t>Secchi</a:t>
            </a:r>
            <a:r>
              <a:rPr lang="en-US" b="1" i="1" dirty="0" smtClean="0">
                <a:solidFill>
                  <a:prstClr val="black"/>
                </a:solidFill>
              </a:rPr>
              <a:t> disc data</a:t>
            </a:r>
            <a:endParaRPr lang="en-US" b="1" i="1" dirty="0">
              <a:solidFill>
                <a:prstClr val="black"/>
              </a:solidFill>
            </a:endParaRPr>
          </a:p>
        </p:txBody>
      </p:sp>
      <p:sp>
        <p:nvSpPr>
          <p:cNvPr id="4" name="Oval 3"/>
          <p:cNvSpPr/>
          <p:nvPr/>
        </p:nvSpPr>
        <p:spPr>
          <a:xfrm>
            <a:off x="7461250" y="3732374"/>
            <a:ext cx="292100" cy="31294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346855" y="4308038"/>
            <a:ext cx="1520448" cy="646331"/>
          </a:xfrm>
          <a:prstGeom prst="rect">
            <a:avLst/>
          </a:prstGeom>
          <a:solidFill>
            <a:schemeClr val="bg2">
              <a:lumMod val="75000"/>
            </a:schemeClr>
          </a:solidFill>
        </p:spPr>
        <p:txBody>
          <a:bodyPr wrap="square" rtlCol="0">
            <a:spAutoFit/>
          </a:bodyPr>
          <a:lstStyle/>
          <a:p>
            <a:r>
              <a:rPr lang="en-US" dirty="0" smtClean="0">
                <a:solidFill>
                  <a:prstClr val="black"/>
                </a:solidFill>
              </a:rPr>
              <a:t>First student data point!</a:t>
            </a:r>
            <a:endParaRPr lang="en-US" dirty="0">
              <a:solidFill>
                <a:prstClr val="black"/>
              </a:solidFill>
            </a:endParaRPr>
          </a:p>
        </p:txBody>
      </p:sp>
      <p:cxnSp>
        <p:nvCxnSpPr>
          <p:cNvPr id="16" name="Straight Arrow Connector 15"/>
          <p:cNvCxnSpPr/>
          <p:nvPr/>
        </p:nvCxnSpPr>
        <p:spPr>
          <a:xfrm flipH="1" flipV="1">
            <a:off x="7677150" y="4072140"/>
            <a:ext cx="76200" cy="2358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7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137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9777" y="1757364"/>
            <a:ext cx="3454400" cy="2590800"/>
          </a:xfrm>
          <a:prstGeom prst="rect">
            <a:avLst/>
          </a:prstGeom>
        </p:spPr>
      </p:pic>
      <p:sp>
        <p:nvSpPr>
          <p:cNvPr id="2" name="Title 1"/>
          <p:cNvSpPr>
            <a:spLocks noGrp="1"/>
          </p:cNvSpPr>
          <p:nvPr>
            <p:ph type="title"/>
          </p:nvPr>
        </p:nvSpPr>
        <p:spPr>
          <a:xfrm>
            <a:off x="457200" y="122241"/>
            <a:ext cx="8229600" cy="1143000"/>
          </a:xfrm>
        </p:spPr>
        <p:txBody>
          <a:bodyPr>
            <a:noAutofit/>
          </a:bodyPr>
          <a:lstStyle/>
          <a:p>
            <a:r>
              <a:rPr lang="en-US" sz="3600" dirty="0" smtClean="0"/>
              <a:t>Chelan and Manson High School Students Collect Water Quality Data!</a:t>
            </a:r>
            <a:endParaRPr lang="en-US" sz="3600" dirty="0"/>
          </a:p>
        </p:txBody>
      </p:sp>
      <p:sp>
        <p:nvSpPr>
          <p:cNvPr id="3" name="Content Placeholder 2"/>
          <p:cNvSpPr>
            <a:spLocks noGrp="1"/>
          </p:cNvSpPr>
          <p:nvPr>
            <p:ph idx="1"/>
          </p:nvPr>
        </p:nvSpPr>
        <p:spPr>
          <a:xfrm>
            <a:off x="135467" y="1635389"/>
            <a:ext cx="3877731" cy="5006182"/>
          </a:xfrm>
        </p:spPr>
        <p:txBody>
          <a:bodyPr>
            <a:noAutofit/>
          </a:bodyPr>
          <a:lstStyle/>
          <a:p>
            <a:r>
              <a:rPr lang="en-US" sz="2000" dirty="0" smtClean="0"/>
              <a:t>Nov 30</a:t>
            </a:r>
            <a:r>
              <a:rPr lang="en-US" sz="2000" baseline="30000" dirty="0" smtClean="0"/>
              <a:t>th</a:t>
            </a:r>
            <a:r>
              <a:rPr lang="en-US" sz="2000" dirty="0" smtClean="0"/>
              <a:t> Sheriff’s Officers Duke and Moody took April Slagle’s Chelan HS and Erik </a:t>
            </a:r>
            <a:r>
              <a:rPr lang="en-US" sz="2000" dirty="0" err="1" smtClean="0"/>
              <a:t>Hellson’s</a:t>
            </a:r>
            <a:r>
              <a:rPr lang="en-US" sz="2000" dirty="0" smtClean="0"/>
              <a:t> Manson HS students out on Lake Chelan to collect </a:t>
            </a:r>
            <a:r>
              <a:rPr lang="en-US" sz="2000" dirty="0" err="1" smtClean="0"/>
              <a:t>Secchi</a:t>
            </a:r>
            <a:r>
              <a:rPr lang="en-US" sz="2000" dirty="0" smtClean="0"/>
              <a:t> disc and temperature data (a first!)</a:t>
            </a:r>
          </a:p>
          <a:p>
            <a:r>
              <a:rPr lang="en-US" sz="2000" dirty="0" smtClean="0"/>
              <a:t>Special thanks to the Sheriff’s Department especially the Marine Patrol</a:t>
            </a:r>
          </a:p>
          <a:p>
            <a:r>
              <a:rPr lang="en-US" sz="2000" dirty="0" smtClean="0"/>
              <a:t>See </a:t>
            </a:r>
            <a:r>
              <a:rPr lang="en-US" sz="2000" dirty="0" err="1" smtClean="0"/>
              <a:t>GoLakeChelan</a:t>
            </a:r>
            <a:r>
              <a:rPr lang="en-US" sz="2000" dirty="0" smtClean="0"/>
              <a:t> for an extensive article on this topic</a:t>
            </a:r>
          </a:p>
          <a:p>
            <a:pPr marL="0" indent="0">
              <a:buNone/>
            </a:pPr>
            <a:endParaRPr lang="en-US" sz="2000" dirty="0"/>
          </a:p>
        </p:txBody>
      </p:sp>
      <p:pic>
        <p:nvPicPr>
          <p:cNvPr id="7" name="Picture 6" descr="PastedGraphic-1.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3198" y="1557866"/>
            <a:ext cx="3093157" cy="2319867"/>
          </a:xfrm>
          <a:prstGeom prst="rect">
            <a:avLst/>
          </a:prstGeom>
        </p:spPr>
      </p:pic>
      <p:pic>
        <p:nvPicPr>
          <p:cNvPr id="9" name="Picture 8" descr="April's students Nov 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5866" y="3877733"/>
            <a:ext cx="3657600" cy="2743200"/>
          </a:xfrm>
          <a:prstGeom prst="rect">
            <a:avLst/>
          </a:prstGeom>
        </p:spPr>
      </p:pic>
    </p:spTree>
    <p:extLst>
      <p:ext uri="{BB962C8B-B14F-4D97-AF65-F5344CB8AC3E}">
        <p14:creationId xmlns:p14="http://schemas.microsoft.com/office/powerpoint/2010/main" val="2287582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28493</TotalTime>
  <Words>845</Words>
  <Application>Microsoft Office PowerPoint</Application>
  <PresentationFormat>On-screen Show (4:3)</PresentationFormat>
  <Paragraphs>118</Paragraphs>
  <Slides>13</Slides>
  <Notes>6</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23_Office Theme</vt:lpstr>
      <vt:lpstr>PowerPoint Presentation</vt:lpstr>
      <vt:lpstr>Proposal</vt:lpstr>
      <vt:lpstr>Why?</vt:lpstr>
      <vt:lpstr>PowerPoint Presentation</vt:lpstr>
      <vt:lpstr>PowerPoint Presentation</vt:lpstr>
      <vt:lpstr>Possible Reasons for Increased Phosphorus</vt:lpstr>
      <vt:lpstr>Trophic Status</vt:lpstr>
      <vt:lpstr>PowerPoint Presentation</vt:lpstr>
      <vt:lpstr>Chelan and Manson High School Students Collect Water Quality Data!</vt:lpstr>
      <vt:lpstr>Funding Overview</vt:lpstr>
      <vt:lpstr>Lake Chelan Research Institute  Board of Directors</vt:lpstr>
      <vt:lpstr>Chelan Chamber of Commerce</vt:lpstr>
      <vt:lpstr>PowerPoint Presentation</vt:lpstr>
    </vt:vector>
  </TitlesOfParts>
  <Company>Berkeley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Science Opportunities &amp; Stewardship Needs for Lake Chelan</dc:title>
  <dc:creator>Philip Long</dc:creator>
  <cp:lastModifiedBy>sheilaa</cp:lastModifiedBy>
  <cp:revision>142</cp:revision>
  <cp:lastPrinted>2017-01-27T00:08:23Z</cp:lastPrinted>
  <dcterms:created xsi:type="dcterms:W3CDTF">2016-11-08T22:14:49Z</dcterms:created>
  <dcterms:modified xsi:type="dcterms:W3CDTF">2017-03-28T20:52:44Z</dcterms:modified>
</cp:coreProperties>
</file>