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12" r:id="rId6"/>
    <p:sldId id="310" r:id="rId7"/>
    <p:sldId id="264" r:id="rId8"/>
    <p:sldId id="311" r:id="rId9"/>
    <p:sldId id="313" r:id="rId10"/>
    <p:sldId id="314" r:id="rId11"/>
    <p:sldId id="315" r:id="rId12"/>
    <p:sldId id="316" r:id="rId13"/>
    <p:sldId id="307" r:id="rId14"/>
    <p:sldId id="292" r:id="rId15"/>
    <p:sldId id="293" r:id="rId16"/>
    <p:sldId id="273" r:id="rId17"/>
    <p:sldId id="317" r:id="rId18"/>
    <p:sldId id="306" r:id="rId19"/>
    <p:sldId id="303" r:id="rId20"/>
    <p:sldId id="308" r:id="rId21"/>
    <p:sldId id="318" r:id="rId22"/>
    <p:sldId id="31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93" autoAdjust="0"/>
  </p:normalViewPr>
  <p:slideViewPr>
    <p:cSldViewPr>
      <p:cViewPr>
        <p:scale>
          <a:sx n="66" d="100"/>
          <a:sy n="66" d="100"/>
        </p:scale>
        <p:origin x="-1853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0" d="100"/>
          <a:sy n="80" d="100"/>
        </p:scale>
        <p:origin x="-1254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domain1.chelan\ccpud\users\craigk\Analyst\Model\Liquidity\8-31-2015%20summary%20Liquidity%20Graph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800" b="0" i="0">
                <a:solidFill>
                  <a:sysClr val="windowText" lastClr="000000"/>
                </a:solidFill>
              </a:defRPr>
            </a:pPr>
            <a:r>
              <a:rPr lang="en-US" sz="2800" b="0" i="0" dirty="0">
                <a:solidFill>
                  <a:sysClr val="windowText" lastClr="000000"/>
                </a:solidFill>
              </a:rPr>
              <a:t>Liquidity</a:t>
            </a:r>
            <a:r>
              <a:rPr lang="en-US" sz="2800" b="0" i="0" baseline="0" dirty="0">
                <a:solidFill>
                  <a:sysClr val="windowText" lastClr="000000"/>
                </a:solidFill>
              </a:rPr>
              <a:t> Forecast: 2015 - 2019 Strategic Plan</a:t>
            </a:r>
            <a:endParaRPr lang="en-US" sz="2800" b="0" i="0" dirty="0">
              <a:solidFill>
                <a:sysClr val="windowText" lastClr="000000"/>
              </a:solidFill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8308677829743258E-2"/>
          <c:y val="0.17917217518369852"/>
          <c:w val="0.92351662244292743"/>
          <c:h val="0.57828384875194661"/>
        </c:manualLayout>
      </c:layout>
      <c:lineChart>
        <c:grouping val="standard"/>
        <c:varyColors val="0"/>
        <c:ser>
          <c:idx val="1"/>
          <c:order val="0"/>
          <c:tx>
            <c:strRef>
              <c:f>'LIQUIDITY 8-31-2015 '!$A$74</c:f>
              <c:strCache>
                <c:ptCount val="1"/>
                <c:pt idx="0">
                  <c:v>12-31-14 Forecast (expected) w/o debt financing RI</c:v>
                </c:pt>
              </c:strCache>
            </c:strRef>
          </c:tx>
          <c:spPr>
            <a:ln w="76200">
              <a:solidFill>
                <a:srgbClr val="292DE3"/>
              </a:solidFill>
            </a:ln>
          </c:spPr>
          <c:marker>
            <c:symbol val="none"/>
          </c:marker>
          <c:cat>
            <c:numRef>
              <c:f>'LIQUIDITY 8-31-2015 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8-31-2015 '!$B$74:$P$74</c:f>
              <c:numCache>
                <c:formatCode>_([$$-409]* #,##0_);_([$$-409]* \(#,##0\);_([$$-409]* "-"??_);_(@_)</c:formatCode>
                <c:ptCount val="15"/>
                <c:pt idx="0">
                  <c:v>340.92124121999984</c:v>
                </c:pt>
                <c:pt idx="1">
                  <c:v>325.86446364000022</c:v>
                </c:pt>
                <c:pt idx="2">
                  <c:v>308.75233425519008</c:v>
                </c:pt>
                <c:pt idx="3">
                  <c:v>321.88531662193395</c:v>
                </c:pt>
                <c:pt idx="4">
                  <c:v>320.23607612144366</c:v>
                </c:pt>
                <c:pt idx="5">
                  <c:v>325.90823257715061</c:v>
                </c:pt>
                <c:pt idx="6">
                  <c:v>280.55766003534791</c:v>
                </c:pt>
                <c:pt idx="7">
                  <c:v>296.98517011301004</c:v>
                </c:pt>
                <c:pt idx="8">
                  <c:v>224.4083745869498</c:v>
                </c:pt>
                <c:pt idx="9">
                  <c:v>219.71401819340176</c:v>
                </c:pt>
                <c:pt idx="10">
                  <c:v>228.07356502800653</c:v>
                </c:pt>
                <c:pt idx="11">
                  <c:v>252.36438456128005</c:v>
                </c:pt>
                <c:pt idx="12">
                  <c:v>281.16914595757049</c:v>
                </c:pt>
                <c:pt idx="13">
                  <c:v>316.88893952831683</c:v>
                </c:pt>
                <c:pt idx="14">
                  <c:v>354.35997025865612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'LIQUIDITY 8-31-2015 '!$A$76</c:f>
              <c:strCache>
                <c:ptCount val="1"/>
                <c:pt idx="0">
                  <c:v>12-31-14 Forecast (expected) w/ debt financing RI</c:v>
                </c:pt>
              </c:strCache>
            </c:strRef>
          </c:tx>
          <c:spPr>
            <a:ln w="76200">
              <a:solidFill>
                <a:srgbClr val="081BA8"/>
              </a:solidFill>
              <a:prstDash val="sysDot"/>
            </a:ln>
          </c:spPr>
          <c:marker>
            <c:symbol val="none"/>
          </c:marker>
          <c:cat>
            <c:numRef>
              <c:f>'LIQUIDITY 8-31-2015 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8-31-2015 '!$B$76:$P$76</c:f>
              <c:numCache>
                <c:formatCode>_([$$-409]* #,##0_);_([$$-409]* \(#,##0\);_([$$-409]* "-"??_);_(@_)</c:formatCode>
                <c:ptCount val="15"/>
                <c:pt idx="0">
                  <c:v>340.92124121999984</c:v>
                </c:pt>
                <c:pt idx="1">
                  <c:v>325.86446364000022</c:v>
                </c:pt>
                <c:pt idx="2">
                  <c:v>308.75233425519008</c:v>
                </c:pt>
                <c:pt idx="3">
                  <c:v>321.88531662193395</c:v>
                </c:pt>
                <c:pt idx="4">
                  <c:v>320.23607612144366</c:v>
                </c:pt>
                <c:pt idx="5">
                  <c:v>325.90823257715061</c:v>
                </c:pt>
                <c:pt idx="6">
                  <c:v>280.55766003534791</c:v>
                </c:pt>
                <c:pt idx="7">
                  <c:v>297.00728413301044</c:v>
                </c:pt>
                <c:pt idx="8">
                  <c:v>271.68165682694985</c:v>
                </c:pt>
                <c:pt idx="9">
                  <c:v>315.81801414830562</c:v>
                </c:pt>
                <c:pt idx="10">
                  <c:v>372.38802100376472</c:v>
                </c:pt>
                <c:pt idx="11">
                  <c:v>444.37242839820033</c:v>
                </c:pt>
                <c:pt idx="12">
                  <c:v>520.64421961979667</c:v>
                </c:pt>
                <c:pt idx="13">
                  <c:v>603.26316386155258</c:v>
                </c:pt>
                <c:pt idx="14">
                  <c:v>686.77273408612712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'LIQUIDITY 8-31-2015 '!$A$75</c:f>
              <c:strCache>
                <c:ptCount val="1"/>
                <c:pt idx="0">
                  <c:v>12-31-14 "What if" (low revenue) w/o debt financing RI</c:v>
                </c:pt>
              </c:strCache>
            </c:strRef>
          </c:tx>
          <c:spPr>
            <a:ln w="76200">
              <a:solidFill>
                <a:srgbClr val="867C4C"/>
              </a:solidFill>
              <a:prstDash val="solid"/>
            </a:ln>
          </c:spPr>
          <c:marker>
            <c:symbol val="none"/>
          </c:marker>
          <c:cat>
            <c:numRef>
              <c:f>'LIQUIDITY 8-31-2015 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8-31-2015 '!$B$75:$P$75</c:f>
              <c:numCache>
                <c:formatCode>_([$$-409]* #,##0_);_([$$-409]* \(#,##0\);_([$$-409]* "-"??_);_(@_)</c:formatCode>
                <c:ptCount val="15"/>
                <c:pt idx="0">
                  <c:v>340.92124121999984</c:v>
                </c:pt>
                <c:pt idx="1">
                  <c:v>325.86446364000022</c:v>
                </c:pt>
                <c:pt idx="2">
                  <c:v>303.07711972179015</c:v>
                </c:pt>
                <c:pt idx="3">
                  <c:v>298.41915681615615</c:v>
                </c:pt>
                <c:pt idx="4">
                  <c:v>282.87663428298748</c:v>
                </c:pt>
                <c:pt idx="5">
                  <c:v>261.98974501432497</c:v>
                </c:pt>
                <c:pt idx="6">
                  <c:v>175.72516976583751</c:v>
                </c:pt>
                <c:pt idx="7">
                  <c:v>128.93656027429012</c:v>
                </c:pt>
                <c:pt idx="8">
                  <c:v>-18.989789328911932</c:v>
                </c:pt>
                <c:pt idx="9">
                  <c:v>-104.04795209043002</c:v>
                </c:pt>
                <c:pt idx="10">
                  <c:v>-180.43328405746999</c:v>
                </c:pt>
                <c:pt idx="11">
                  <c:v>-245.26805608599474</c:v>
                </c:pt>
                <c:pt idx="12">
                  <c:v>-310.52287737545134</c:v>
                </c:pt>
                <c:pt idx="13">
                  <c:v>-372.80841373434362</c:v>
                </c:pt>
                <c:pt idx="14">
                  <c:v>-438.40086407577888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'LIQUIDITY 8-31-2015 '!$A$77</c:f>
              <c:strCache>
                <c:ptCount val="1"/>
                <c:pt idx="0">
                  <c:v>12-31-14 "What if" (low revenue) w/ debt financing RI</c:v>
                </c:pt>
              </c:strCache>
            </c:strRef>
          </c:tx>
          <c:spPr>
            <a:ln w="76200">
              <a:solidFill>
                <a:schemeClr val="bg2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'LIQUIDITY 8-31-2015 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8-31-2015 '!$B$77:$P$77</c:f>
              <c:numCache>
                <c:formatCode>_([$$-409]* #,##0_);_([$$-409]* \(#,##0\);_([$$-409]* "-"??_);_(@_)</c:formatCode>
                <c:ptCount val="15"/>
                <c:pt idx="0">
                  <c:v>340.92124121999984</c:v>
                </c:pt>
                <c:pt idx="1">
                  <c:v>325.86446364000022</c:v>
                </c:pt>
                <c:pt idx="2">
                  <c:v>303.07711972179015</c:v>
                </c:pt>
                <c:pt idx="3">
                  <c:v>298.41915681615615</c:v>
                </c:pt>
                <c:pt idx="4">
                  <c:v>282.87663428298748</c:v>
                </c:pt>
                <c:pt idx="5">
                  <c:v>261.98974501432497</c:v>
                </c:pt>
                <c:pt idx="6">
                  <c:v>175.72516976583751</c:v>
                </c:pt>
                <c:pt idx="7">
                  <c:v>128.95867429429018</c:v>
                </c:pt>
                <c:pt idx="8">
                  <c:v>28.283492911088032</c:v>
                </c:pt>
                <c:pt idx="9">
                  <c:v>-8.7501186870420682</c:v>
                </c:pt>
                <c:pt idx="10">
                  <c:v>-37.943302073119305</c:v>
                </c:pt>
                <c:pt idx="11">
                  <c:v>-56.291189612791534</c:v>
                </c:pt>
                <c:pt idx="12">
                  <c:v>-75.460185354047226</c:v>
                </c:pt>
                <c:pt idx="13">
                  <c:v>-91.623585658457358</c:v>
                </c:pt>
                <c:pt idx="14">
                  <c:v>-112.07069449132777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'LIQUIDITY 8-31-2015 '!$A$84</c:f>
              <c:strCache>
                <c:ptCount val="1"/>
                <c:pt idx="0">
                  <c:v>Liqudity Minimum  Baseline(Computed or $175M)</c:v>
                </c:pt>
              </c:strCache>
            </c:strRef>
          </c:tx>
          <c:spPr>
            <a:ln w="635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'LIQUIDITY 8-31-2015 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8-31-2015 '!$B$84:$P$84</c:f>
              <c:numCache>
                <c:formatCode>_([$$-409]* #,##0_);_([$$-409]* \(#,##0\);_([$$-409]* "-"??_);_(@_)</c:formatCode>
                <c:ptCount val="15"/>
                <c:pt idx="0">
                  <c:v>175</c:v>
                </c:pt>
                <c:pt idx="1">
                  <c:v>175</c:v>
                </c:pt>
                <c:pt idx="2">
                  <c:v>175</c:v>
                </c:pt>
                <c:pt idx="3">
                  <c:v>175</c:v>
                </c:pt>
                <c:pt idx="4">
                  <c:v>175</c:v>
                </c:pt>
                <c:pt idx="5">
                  <c:v>175</c:v>
                </c:pt>
                <c:pt idx="6">
                  <c:v>175</c:v>
                </c:pt>
                <c:pt idx="7">
                  <c:v>175</c:v>
                </c:pt>
                <c:pt idx="8">
                  <c:v>175</c:v>
                </c:pt>
                <c:pt idx="9">
                  <c:v>175</c:v>
                </c:pt>
                <c:pt idx="10">
                  <c:v>175</c:v>
                </c:pt>
                <c:pt idx="11">
                  <c:v>175</c:v>
                </c:pt>
                <c:pt idx="12">
                  <c:v>177</c:v>
                </c:pt>
                <c:pt idx="13">
                  <c:v>177.33</c:v>
                </c:pt>
                <c:pt idx="14">
                  <c:v>175.88000000000011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09792"/>
        <c:axId val="59811328"/>
      </c:lineChart>
      <c:catAx>
        <c:axId val="5980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b="1"/>
            </a:pPr>
            <a:endParaRPr lang="en-US"/>
          </a:p>
        </c:txPr>
        <c:crossAx val="59811328"/>
        <c:crosses val="autoZero"/>
        <c:auto val="1"/>
        <c:lblAlgn val="ctr"/>
        <c:lblOffset val="100"/>
        <c:noMultiLvlLbl val="0"/>
      </c:catAx>
      <c:valAx>
        <c:axId val="59811328"/>
        <c:scaling>
          <c:orientation val="minMax"/>
          <c:max val="5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en-US" i="1" dirty="0"/>
                  <a:t>millions</a:t>
                </a:r>
              </a:p>
            </c:rich>
          </c:tx>
          <c:layout>
            <c:manualLayout>
              <c:xMode val="edge"/>
              <c:yMode val="edge"/>
              <c:x val="1.3411531167778944E-2"/>
              <c:y val="0.11964779267015099"/>
            </c:manualLayout>
          </c:layout>
          <c:overlay val="0"/>
        </c:title>
        <c:numFmt formatCode="_([$$-409]* #,##0_);_([$$-409]* \(#,##0\);_([$$-409]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809792"/>
        <c:crosses val="autoZero"/>
        <c:crossBetween val="between"/>
        <c:majorUnit val="100"/>
      </c:valAx>
    </c:plotArea>
    <c:legend>
      <c:legendPos val="b"/>
      <c:layout>
        <c:manualLayout>
          <c:xMode val="edge"/>
          <c:yMode val="edge"/>
          <c:x val="4.1668560598932307E-2"/>
          <c:y val="0.81630396947471839"/>
          <c:w val="0.93169684074726944"/>
          <c:h val="0.138338425298828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3600" b="0" i="0">
                <a:solidFill>
                  <a:sysClr val="windowText" lastClr="000000"/>
                </a:solidFill>
              </a:defRPr>
            </a:pPr>
            <a:r>
              <a:rPr lang="en-US" sz="2800" b="0" i="0" dirty="0">
                <a:solidFill>
                  <a:sysClr val="windowText" lastClr="000000"/>
                </a:solidFill>
              </a:rPr>
              <a:t>Liquidity</a:t>
            </a:r>
            <a:r>
              <a:rPr lang="en-US" sz="2800" b="0" i="0" baseline="0" dirty="0">
                <a:solidFill>
                  <a:sysClr val="windowText" lastClr="000000"/>
                </a:solidFill>
              </a:rPr>
              <a:t> Forecast: 2016 - 2020 Business Plan</a:t>
            </a:r>
            <a:endParaRPr lang="en-US" sz="2800" b="0" i="0" dirty="0">
              <a:solidFill>
                <a:sysClr val="windowText" lastClr="000000"/>
              </a:solidFill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8308677829743286E-2"/>
          <c:y val="0.17917217518369852"/>
          <c:w val="0.92351662244292743"/>
          <c:h val="0.57828384875194661"/>
        </c:manualLayout>
      </c:layout>
      <c:lineChart>
        <c:grouping val="standard"/>
        <c:varyColors val="0"/>
        <c:ser>
          <c:idx val="1"/>
          <c:order val="0"/>
          <c:tx>
            <c:strRef>
              <c:f>'LIQUIDITY 8-31-2015 '!$A$74</c:f>
              <c:strCache>
                <c:ptCount val="1"/>
                <c:pt idx="0">
                  <c:v>12-31-14 Forecast (expected) w/o debt financing RI</c:v>
                </c:pt>
              </c:strCache>
            </c:strRef>
          </c:tx>
          <c:spPr>
            <a:ln w="25400">
              <a:solidFill>
                <a:srgbClr val="1B10FC">
                  <a:alpha val="50000"/>
                </a:srgbClr>
              </a:solidFill>
            </a:ln>
          </c:spPr>
          <c:marker>
            <c:symbol val="none"/>
          </c:marker>
          <c:cat>
            <c:numRef>
              <c:f>'LIQUIDITY 8-31-2015 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8-31-2015 '!$B$74:$P$74</c:f>
              <c:numCache>
                <c:formatCode>_([$$-409]* #,##0_);_([$$-409]* \(#,##0\);_([$$-409]* "-"??_);_(@_)</c:formatCode>
                <c:ptCount val="15"/>
                <c:pt idx="0">
                  <c:v>340.92124121999984</c:v>
                </c:pt>
                <c:pt idx="1">
                  <c:v>325.86446364000022</c:v>
                </c:pt>
                <c:pt idx="2">
                  <c:v>308.75233425519008</c:v>
                </c:pt>
                <c:pt idx="3">
                  <c:v>321.88531662193395</c:v>
                </c:pt>
                <c:pt idx="4">
                  <c:v>320.23607612144366</c:v>
                </c:pt>
                <c:pt idx="5">
                  <c:v>325.90823257715061</c:v>
                </c:pt>
                <c:pt idx="6">
                  <c:v>280.55766003534791</c:v>
                </c:pt>
                <c:pt idx="7">
                  <c:v>296.98517011301004</c:v>
                </c:pt>
                <c:pt idx="8">
                  <c:v>224.4083745869498</c:v>
                </c:pt>
                <c:pt idx="9">
                  <c:v>219.71401819340176</c:v>
                </c:pt>
                <c:pt idx="10">
                  <c:v>228.07356502800653</c:v>
                </c:pt>
                <c:pt idx="11">
                  <c:v>252.36438456128005</c:v>
                </c:pt>
                <c:pt idx="12">
                  <c:v>281.16914595757049</c:v>
                </c:pt>
                <c:pt idx="13">
                  <c:v>316.88893952831683</c:v>
                </c:pt>
                <c:pt idx="14">
                  <c:v>354.35997025865612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'LIQUIDITY 8-31-2015 '!$A$76</c:f>
              <c:strCache>
                <c:ptCount val="1"/>
                <c:pt idx="0">
                  <c:v>12-31-14 Forecast (expected) w/ debt financing RI</c:v>
                </c:pt>
              </c:strCache>
            </c:strRef>
          </c:tx>
          <c:spPr>
            <a:ln w="25400">
              <a:solidFill>
                <a:srgbClr val="1B10FC">
                  <a:alpha val="50000"/>
                </a:srgbClr>
              </a:solidFill>
              <a:prstDash val="sysDot"/>
            </a:ln>
          </c:spPr>
          <c:marker>
            <c:symbol val="none"/>
          </c:marker>
          <c:cat>
            <c:numRef>
              <c:f>'LIQUIDITY 8-31-2015 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8-31-2015 '!$B$76:$P$76</c:f>
              <c:numCache>
                <c:formatCode>_([$$-409]* #,##0_);_([$$-409]* \(#,##0\);_([$$-409]* "-"??_);_(@_)</c:formatCode>
                <c:ptCount val="15"/>
                <c:pt idx="0">
                  <c:v>340.92124121999984</c:v>
                </c:pt>
                <c:pt idx="1">
                  <c:v>325.86446364000022</c:v>
                </c:pt>
                <c:pt idx="2">
                  <c:v>308.75233425519008</c:v>
                </c:pt>
                <c:pt idx="3">
                  <c:v>321.88531662193395</c:v>
                </c:pt>
                <c:pt idx="4">
                  <c:v>320.23607612144366</c:v>
                </c:pt>
                <c:pt idx="5">
                  <c:v>325.90823257715061</c:v>
                </c:pt>
                <c:pt idx="6">
                  <c:v>280.55766003534791</c:v>
                </c:pt>
                <c:pt idx="7">
                  <c:v>297.00728413301044</c:v>
                </c:pt>
                <c:pt idx="8">
                  <c:v>271.68165682694985</c:v>
                </c:pt>
                <c:pt idx="9">
                  <c:v>315.81801414830562</c:v>
                </c:pt>
                <c:pt idx="10">
                  <c:v>372.38802100376472</c:v>
                </c:pt>
                <c:pt idx="11">
                  <c:v>444.37242839820033</c:v>
                </c:pt>
                <c:pt idx="12">
                  <c:v>520.64421961979667</c:v>
                </c:pt>
                <c:pt idx="13">
                  <c:v>603.26316386155258</c:v>
                </c:pt>
                <c:pt idx="14">
                  <c:v>686.77273408612712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'LIQUIDITY 8-31-2015 '!$A$75</c:f>
              <c:strCache>
                <c:ptCount val="1"/>
                <c:pt idx="0">
                  <c:v>12-31-14 "What if" (low revenue) w/o debt financing RI</c:v>
                </c:pt>
              </c:strCache>
            </c:strRef>
          </c:tx>
          <c:spPr>
            <a:ln w="25400">
              <a:solidFill>
                <a:schemeClr val="bg2">
                  <a:lumMod val="50000"/>
                  <a:alpha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'LIQUIDITY 8-31-2015 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8-31-2015 '!$B$75:$P$75</c:f>
              <c:numCache>
                <c:formatCode>_([$$-409]* #,##0_);_([$$-409]* \(#,##0\);_([$$-409]* "-"??_);_(@_)</c:formatCode>
                <c:ptCount val="15"/>
                <c:pt idx="0">
                  <c:v>340.92124121999984</c:v>
                </c:pt>
                <c:pt idx="1">
                  <c:v>325.86446364000022</c:v>
                </c:pt>
                <c:pt idx="2">
                  <c:v>303.07711972179015</c:v>
                </c:pt>
                <c:pt idx="3">
                  <c:v>298.41915681615615</c:v>
                </c:pt>
                <c:pt idx="4">
                  <c:v>282.87663428298748</c:v>
                </c:pt>
                <c:pt idx="5">
                  <c:v>261.98974501432497</c:v>
                </c:pt>
                <c:pt idx="6">
                  <c:v>175.72516976583751</c:v>
                </c:pt>
                <c:pt idx="7">
                  <c:v>128.93656027429012</c:v>
                </c:pt>
                <c:pt idx="8">
                  <c:v>-18.989789328911932</c:v>
                </c:pt>
                <c:pt idx="9">
                  <c:v>-104.04795209043002</c:v>
                </c:pt>
                <c:pt idx="10">
                  <c:v>-180.43328405746999</c:v>
                </c:pt>
                <c:pt idx="11">
                  <c:v>-245.26805608599474</c:v>
                </c:pt>
                <c:pt idx="12">
                  <c:v>-310.52287737545134</c:v>
                </c:pt>
                <c:pt idx="13">
                  <c:v>-372.80841373434362</c:v>
                </c:pt>
                <c:pt idx="14">
                  <c:v>-438.40086407577888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'LIQUIDITY 8-31-2015 '!$A$77</c:f>
              <c:strCache>
                <c:ptCount val="1"/>
                <c:pt idx="0">
                  <c:v>12-31-14 "What if" (low revenue) w/ debt financing RI</c:v>
                </c:pt>
              </c:strCache>
            </c:strRef>
          </c:tx>
          <c:spPr>
            <a:ln w="25400">
              <a:solidFill>
                <a:schemeClr val="bg2">
                  <a:lumMod val="50000"/>
                  <a:alpha val="50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'LIQUIDITY 8-31-2015 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8-31-2015 '!$B$77:$P$77</c:f>
              <c:numCache>
                <c:formatCode>_([$$-409]* #,##0_);_([$$-409]* \(#,##0\);_([$$-409]* "-"??_);_(@_)</c:formatCode>
                <c:ptCount val="15"/>
                <c:pt idx="0">
                  <c:v>340.92124121999984</c:v>
                </c:pt>
                <c:pt idx="1">
                  <c:v>325.86446364000022</c:v>
                </c:pt>
                <c:pt idx="2">
                  <c:v>303.07711972179015</c:v>
                </c:pt>
                <c:pt idx="3">
                  <c:v>298.41915681615615</c:v>
                </c:pt>
                <c:pt idx="4">
                  <c:v>282.87663428298748</c:v>
                </c:pt>
                <c:pt idx="5">
                  <c:v>261.98974501432497</c:v>
                </c:pt>
                <c:pt idx="6">
                  <c:v>175.72516976583751</c:v>
                </c:pt>
                <c:pt idx="7">
                  <c:v>128.95867429429018</c:v>
                </c:pt>
                <c:pt idx="8">
                  <c:v>28.283492911088032</c:v>
                </c:pt>
                <c:pt idx="9">
                  <c:v>-8.7501186870420682</c:v>
                </c:pt>
                <c:pt idx="10">
                  <c:v>-37.943302073119305</c:v>
                </c:pt>
                <c:pt idx="11">
                  <c:v>-56.291189612791534</c:v>
                </c:pt>
                <c:pt idx="12">
                  <c:v>-75.460185354047226</c:v>
                </c:pt>
                <c:pt idx="13">
                  <c:v>-91.623585658457358</c:v>
                </c:pt>
                <c:pt idx="14">
                  <c:v>-112.07069449132777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'LIQUIDITY 8-31-2015 '!$A$84</c:f>
              <c:strCache>
                <c:ptCount val="1"/>
                <c:pt idx="0">
                  <c:v>Liqudity Minimum  Baseline(Computed or $175M)</c:v>
                </c:pt>
              </c:strCache>
            </c:strRef>
          </c:tx>
          <c:spPr>
            <a:ln w="635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'LIQUIDITY 8-31-2015 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8-31-2015 '!$B$84:$P$84</c:f>
              <c:numCache>
                <c:formatCode>_([$$-409]* #,##0_);_([$$-409]* \(#,##0\);_([$$-409]* "-"??_);_(@_)</c:formatCode>
                <c:ptCount val="15"/>
                <c:pt idx="0">
                  <c:v>175</c:v>
                </c:pt>
                <c:pt idx="1">
                  <c:v>175</c:v>
                </c:pt>
                <c:pt idx="2">
                  <c:v>175</c:v>
                </c:pt>
                <c:pt idx="3">
                  <c:v>175</c:v>
                </c:pt>
                <c:pt idx="4">
                  <c:v>175</c:v>
                </c:pt>
                <c:pt idx="5">
                  <c:v>175</c:v>
                </c:pt>
                <c:pt idx="6">
                  <c:v>175</c:v>
                </c:pt>
                <c:pt idx="7">
                  <c:v>175</c:v>
                </c:pt>
                <c:pt idx="8">
                  <c:v>175</c:v>
                </c:pt>
                <c:pt idx="9">
                  <c:v>175</c:v>
                </c:pt>
                <c:pt idx="10">
                  <c:v>175</c:v>
                </c:pt>
                <c:pt idx="11">
                  <c:v>175</c:v>
                </c:pt>
                <c:pt idx="12">
                  <c:v>177</c:v>
                </c:pt>
                <c:pt idx="13">
                  <c:v>177.33</c:v>
                </c:pt>
                <c:pt idx="14">
                  <c:v>175.88000000000011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'LIQUIDITY 8-31-2015 '!$A$82</c:f>
              <c:strCache>
                <c:ptCount val="1"/>
                <c:pt idx="0">
                  <c:v>8-31-15 Forecast (expected) w/o debt financing RI</c:v>
                </c:pt>
              </c:strCache>
            </c:strRef>
          </c:tx>
          <c:spPr>
            <a:ln w="76200">
              <a:solidFill>
                <a:srgbClr val="1B10FC"/>
              </a:solidFill>
            </a:ln>
          </c:spPr>
          <c:marker>
            <c:symbol val="none"/>
          </c:marker>
          <c:val>
            <c:numRef>
              <c:f>'LIQUIDITY 8-31-2015 '!$B$82:$P$82</c:f>
              <c:numCache>
                <c:formatCode>_([$$-409]* #,##0_);_([$$-409]* \(#,##0\);_([$$-409]* "-"??_);_(@_)</c:formatCode>
                <c:ptCount val="15"/>
                <c:pt idx="0">
                  <c:v>340.92124121999979</c:v>
                </c:pt>
                <c:pt idx="1">
                  <c:v>325.86446364000022</c:v>
                </c:pt>
                <c:pt idx="2">
                  <c:v>314.20411122760737</c:v>
                </c:pt>
                <c:pt idx="3">
                  <c:v>346.67705946876561</c:v>
                </c:pt>
                <c:pt idx="4">
                  <c:v>339.80782008260132</c:v>
                </c:pt>
                <c:pt idx="5">
                  <c:v>298.95031320907663</c:v>
                </c:pt>
                <c:pt idx="6">
                  <c:v>269.92777650368896</c:v>
                </c:pt>
                <c:pt idx="7">
                  <c:v>266.39493979821174</c:v>
                </c:pt>
                <c:pt idx="8">
                  <c:v>265.92603084215932</c:v>
                </c:pt>
                <c:pt idx="9">
                  <c:v>226.080465123294</c:v>
                </c:pt>
                <c:pt idx="10">
                  <c:v>192.37354617799289</c:v>
                </c:pt>
                <c:pt idx="11">
                  <c:v>163.69584162644938</c:v>
                </c:pt>
                <c:pt idx="12">
                  <c:v>135.16132639851992</c:v>
                </c:pt>
                <c:pt idx="13">
                  <c:v>120.78537502115758</c:v>
                </c:pt>
                <c:pt idx="14">
                  <c:v>112.68499205038135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'LIQUIDITY 8-31-2015 '!$A$80</c:f>
              <c:strCache>
                <c:ptCount val="1"/>
                <c:pt idx="0">
                  <c:v>8-31-15 Forecast (expected) w/ debt financing RI</c:v>
                </c:pt>
              </c:strCache>
            </c:strRef>
          </c:tx>
          <c:spPr>
            <a:ln w="76200">
              <a:solidFill>
                <a:srgbClr val="1B10FC"/>
              </a:solidFill>
              <a:prstDash val="sysDot"/>
            </a:ln>
          </c:spPr>
          <c:marker>
            <c:symbol val="none"/>
          </c:marker>
          <c:val>
            <c:numRef>
              <c:f>'LIQUIDITY 8-31-2015 '!$B$80:$P$80</c:f>
              <c:numCache>
                <c:formatCode>_([$$-409]* #,##0_);_([$$-409]* \(#,##0\);_([$$-409]* "-"??_);_(@_)</c:formatCode>
                <c:ptCount val="15"/>
                <c:pt idx="0">
                  <c:v>340.92124121999979</c:v>
                </c:pt>
                <c:pt idx="1">
                  <c:v>325.86446364000022</c:v>
                </c:pt>
                <c:pt idx="2">
                  <c:v>314.20411122760737</c:v>
                </c:pt>
                <c:pt idx="3">
                  <c:v>346.67705946876561</c:v>
                </c:pt>
                <c:pt idx="4">
                  <c:v>339.80782008260132</c:v>
                </c:pt>
                <c:pt idx="5">
                  <c:v>298.95031320907663</c:v>
                </c:pt>
                <c:pt idx="6">
                  <c:v>269.92777650368896</c:v>
                </c:pt>
                <c:pt idx="7">
                  <c:v>266.39493979821174</c:v>
                </c:pt>
                <c:pt idx="8">
                  <c:v>310.41923545215934</c:v>
                </c:pt>
                <c:pt idx="9">
                  <c:v>316.61719741773175</c:v>
                </c:pt>
                <c:pt idx="10">
                  <c:v>329.43235324422858</c:v>
                </c:pt>
                <c:pt idx="11">
                  <c:v>346.497389622676</c:v>
                </c:pt>
                <c:pt idx="12">
                  <c:v>362.11430792076118</c:v>
                </c:pt>
                <c:pt idx="13">
                  <c:v>390.64774708893731</c:v>
                </c:pt>
                <c:pt idx="14">
                  <c:v>423.92050054695738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'LIQUIDITY 8-31-2015 '!$A$83</c:f>
              <c:strCache>
                <c:ptCount val="1"/>
                <c:pt idx="0">
                  <c:v>8-31-15 "What if" (low revenue) w/o debt financing RI</c:v>
                </c:pt>
              </c:strCache>
            </c:strRef>
          </c:tx>
          <c:spPr>
            <a:ln w="76200">
              <a:solidFill>
                <a:srgbClr val="867C4C"/>
              </a:solidFill>
            </a:ln>
          </c:spPr>
          <c:marker>
            <c:symbol val="none"/>
          </c:marker>
          <c:val>
            <c:numRef>
              <c:f>'LIQUIDITY 8-31-2015 '!$B$83:$P$83</c:f>
              <c:numCache>
                <c:formatCode>_([$$-409]* #,##0_);_([$$-409]* \(#,##0\);_([$$-409]* "-"??_);_(@_)</c:formatCode>
                <c:ptCount val="15"/>
                <c:pt idx="0">
                  <c:v>340.92124121999979</c:v>
                </c:pt>
                <c:pt idx="1">
                  <c:v>325.86446364000022</c:v>
                </c:pt>
                <c:pt idx="2">
                  <c:v>314.20411122760737</c:v>
                </c:pt>
                <c:pt idx="3">
                  <c:v>331.62472578921171</c:v>
                </c:pt>
                <c:pt idx="4">
                  <c:v>309.84512909162527</c:v>
                </c:pt>
                <c:pt idx="5">
                  <c:v>253.12952472936246</c:v>
                </c:pt>
                <c:pt idx="6">
                  <c:v>207.41941803576941</c:v>
                </c:pt>
                <c:pt idx="7">
                  <c:v>184.51815927286998</c:v>
                </c:pt>
                <c:pt idx="8">
                  <c:v>149.10531446919157</c:v>
                </c:pt>
                <c:pt idx="9">
                  <c:v>67.313181654389879</c:v>
                </c:pt>
                <c:pt idx="10">
                  <c:v>-13.903331506607339</c:v>
                </c:pt>
                <c:pt idx="11">
                  <c:v>-95.767514271935326</c:v>
                </c:pt>
                <c:pt idx="12">
                  <c:v>-181.81004437265071</c:v>
                </c:pt>
                <c:pt idx="13">
                  <c:v>-260.50023495236695</c:v>
                </c:pt>
                <c:pt idx="14">
                  <c:v>-342.03510505541129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'LIQUIDITY 8-31-2015 '!$A$81</c:f>
              <c:strCache>
                <c:ptCount val="1"/>
                <c:pt idx="0">
                  <c:v>8-31-15 "What if" (low revenue) w/ debt financing RI</c:v>
                </c:pt>
              </c:strCache>
            </c:strRef>
          </c:tx>
          <c:spPr>
            <a:ln w="76200">
              <a:solidFill>
                <a:srgbClr val="867C4C"/>
              </a:solidFill>
              <a:prstDash val="sysDot"/>
            </a:ln>
          </c:spPr>
          <c:marker>
            <c:symbol val="none"/>
          </c:marker>
          <c:val>
            <c:numRef>
              <c:f>'LIQUIDITY 8-31-2015 '!$B$81:$P$81</c:f>
              <c:numCache>
                <c:formatCode>_([$$-409]* #,##0_);_([$$-409]* \(#,##0\);_([$$-409]* "-"??_);_(@_)</c:formatCode>
                <c:ptCount val="15"/>
                <c:pt idx="0">
                  <c:v>340.92124121999979</c:v>
                </c:pt>
                <c:pt idx="1">
                  <c:v>325.86446364000022</c:v>
                </c:pt>
                <c:pt idx="2">
                  <c:v>314.20411122760737</c:v>
                </c:pt>
                <c:pt idx="3">
                  <c:v>331.62472578921171</c:v>
                </c:pt>
                <c:pt idx="4">
                  <c:v>309.84512909162527</c:v>
                </c:pt>
                <c:pt idx="5">
                  <c:v>253.12952472936246</c:v>
                </c:pt>
                <c:pt idx="6">
                  <c:v>207.41941803576941</c:v>
                </c:pt>
                <c:pt idx="7">
                  <c:v>184.51815927286998</c:v>
                </c:pt>
                <c:pt idx="8">
                  <c:v>193.58712835919206</c:v>
                </c:pt>
                <c:pt idx="9">
                  <c:v>157.82474538882781</c:v>
                </c:pt>
                <c:pt idx="10">
                  <c:v>123.10880414962904</c:v>
                </c:pt>
                <c:pt idx="11">
                  <c:v>86.012162251952375</c:v>
                </c:pt>
                <c:pt idx="12">
                  <c:v>42.978523401057096</c:v>
                </c:pt>
                <c:pt idx="13">
                  <c:v>5.9070918769534977</c:v>
                </c:pt>
                <c:pt idx="14">
                  <c:v>-35.699387724762104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22400"/>
        <c:axId val="148023936"/>
      </c:lineChart>
      <c:catAx>
        <c:axId val="14802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b="1"/>
            </a:pPr>
            <a:endParaRPr lang="en-US"/>
          </a:p>
        </c:txPr>
        <c:crossAx val="148023936"/>
        <c:crosses val="autoZero"/>
        <c:auto val="1"/>
        <c:lblAlgn val="ctr"/>
        <c:lblOffset val="100"/>
        <c:noMultiLvlLbl val="0"/>
      </c:catAx>
      <c:valAx>
        <c:axId val="148023936"/>
        <c:scaling>
          <c:orientation val="minMax"/>
          <c:max val="5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en-US" i="1" dirty="0"/>
                  <a:t>millions</a:t>
                </a:r>
              </a:p>
            </c:rich>
          </c:tx>
          <c:layout>
            <c:manualLayout>
              <c:xMode val="edge"/>
              <c:yMode val="edge"/>
              <c:x val="1.341153116777895E-2"/>
              <c:y val="0.11964779267015103"/>
            </c:manualLayout>
          </c:layout>
          <c:overlay val="0"/>
        </c:title>
        <c:numFmt formatCode="_([$$-409]* #,##0_);_([$$-409]* \(#,##0\);_([$$-409]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8022400"/>
        <c:crosses val="autoZero"/>
        <c:crossBetween val="between"/>
        <c:majorUnit val="100"/>
      </c:valAx>
    </c:plotArea>
    <c:legend>
      <c:legendPos val="b"/>
      <c:layout>
        <c:manualLayout>
          <c:xMode val="edge"/>
          <c:yMode val="edge"/>
          <c:x val="7.7702522354197341E-3"/>
          <c:y val="0.81630396947471839"/>
          <c:w val="0.95772409804706615"/>
          <c:h val="0.183696088914811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08677829743203E-2"/>
          <c:y val="0.14392166888229888"/>
          <c:w val="0.92351662244292776"/>
          <c:h val="0.59683666165105942"/>
        </c:manualLayout>
      </c:layout>
      <c:lineChart>
        <c:grouping val="standard"/>
        <c:varyColors val="0"/>
        <c:ser>
          <c:idx val="1"/>
          <c:order val="0"/>
          <c:tx>
            <c:strRef>
              <c:f>'LIQUIDITY 8-31-2016'!$A$74</c:f>
              <c:strCache>
                <c:ptCount val="1"/>
                <c:pt idx="0">
                  <c:v>Strategic Plan (12/14) (expected) w/o debt financing RI</c:v>
                </c:pt>
              </c:strCache>
            </c:strRef>
          </c:tx>
          <c:spPr>
            <a:ln w="25400">
              <a:solidFill>
                <a:srgbClr val="1B10FC">
                  <a:alpha val="50000"/>
                </a:srgbClr>
              </a:solidFill>
            </a:ln>
          </c:spPr>
          <c:marker>
            <c:symbol val="none"/>
          </c:marker>
          <c:cat>
            <c:numRef>
              <c:f>'LIQUIDITY 8-31-2016'!$B$65:$P$65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8-31-2016'!$B$74:$P$74</c:f>
              <c:numCache>
                <c:formatCode>_([$$-409]* #,##0_);_([$$-409]* \(#,##0\);_([$$-409]* "-"??_);_(@_)</c:formatCode>
                <c:ptCount val="15"/>
                <c:pt idx="0">
                  <c:v>340.92124121999996</c:v>
                </c:pt>
                <c:pt idx="1">
                  <c:v>325.86446364000011</c:v>
                </c:pt>
                <c:pt idx="2">
                  <c:v>308.75233425519019</c:v>
                </c:pt>
                <c:pt idx="3">
                  <c:v>321.88531662193401</c:v>
                </c:pt>
                <c:pt idx="4">
                  <c:v>320.23607612144366</c:v>
                </c:pt>
                <c:pt idx="5">
                  <c:v>325.90823257715078</c:v>
                </c:pt>
                <c:pt idx="6">
                  <c:v>280.55766003534768</c:v>
                </c:pt>
                <c:pt idx="7">
                  <c:v>296.98517011301004</c:v>
                </c:pt>
                <c:pt idx="8">
                  <c:v>224.4083745869498</c:v>
                </c:pt>
                <c:pt idx="9">
                  <c:v>219.71401819340187</c:v>
                </c:pt>
                <c:pt idx="10">
                  <c:v>228.07356502800667</c:v>
                </c:pt>
                <c:pt idx="11">
                  <c:v>252.36438456128005</c:v>
                </c:pt>
                <c:pt idx="12">
                  <c:v>281.16914595757061</c:v>
                </c:pt>
                <c:pt idx="13">
                  <c:v>316.88893952831683</c:v>
                </c:pt>
                <c:pt idx="14">
                  <c:v>354.35997025865612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'LIQUIDITY 8-31-2016'!$A$76</c:f>
              <c:strCache>
                <c:ptCount val="1"/>
                <c:pt idx="0">
                  <c:v>Strategic Plan (12/14) (expected) w/ debt financing RI</c:v>
                </c:pt>
              </c:strCache>
            </c:strRef>
          </c:tx>
          <c:spPr>
            <a:ln w="25400">
              <a:solidFill>
                <a:srgbClr val="1B10FC">
                  <a:alpha val="50000"/>
                </a:srgbClr>
              </a:solidFill>
              <a:prstDash val="sysDot"/>
            </a:ln>
          </c:spPr>
          <c:marker>
            <c:symbol val="none"/>
          </c:marker>
          <c:cat>
            <c:numRef>
              <c:f>'LIQUIDITY 8-31-2016'!$B$65:$P$65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8-31-2016'!$B$76:$P$76</c:f>
              <c:numCache>
                <c:formatCode>_([$$-409]* #,##0_);_([$$-409]* \(#,##0\);_([$$-409]* "-"??_);_(@_)</c:formatCode>
                <c:ptCount val="15"/>
                <c:pt idx="0">
                  <c:v>340.92124121999996</c:v>
                </c:pt>
                <c:pt idx="1">
                  <c:v>325.86446364000011</c:v>
                </c:pt>
                <c:pt idx="2">
                  <c:v>308.75233425519019</c:v>
                </c:pt>
                <c:pt idx="3">
                  <c:v>321.88531662193401</c:v>
                </c:pt>
                <c:pt idx="4">
                  <c:v>320.23607612144366</c:v>
                </c:pt>
                <c:pt idx="5">
                  <c:v>325.90823257715078</c:v>
                </c:pt>
                <c:pt idx="6">
                  <c:v>280.55766003534768</c:v>
                </c:pt>
                <c:pt idx="7">
                  <c:v>297.00728413301022</c:v>
                </c:pt>
                <c:pt idx="8">
                  <c:v>271.68165682694985</c:v>
                </c:pt>
                <c:pt idx="9">
                  <c:v>315.81801414830574</c:v>
                </c:pt>
                <c:pt idx="10">
                  <c:v>372.38802100376461</c:v>
                </c:pt>
                <c:pt idx="11">
                  <c:v>444.37242839820033</c:v>
                </c:pt>
                <c:pt idx="12">
                  <c:v>520.64421961979667</c:v>
                </c:pt>
                <c:pt idx="13">
                  <c:v>603.26316386155258</c:v>
                </c:pt>
                <c:pt idx="14">
                  <c:v>686.77273408612666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'LIQUIDITY 8-31-2016'!$A$75</c:f>
              <c:strCache>
                <c:ptCount val="1"/>
                <c:pt idx="0">
                  <c:v>Strategic Plan (12/14) (low revenue) w/o debt financing RI</c:v>
                </c:pt>
              </c:strCache>
            </c:strRef>
          </c:tx>
          <c:spPr>
            <a:ln w="25400">
              <a:solidFill>
                <a:schemeClr val="bg2">
                  <a:lumMod val="50000"/>
                  <a:alpha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'LIQUIDITY 8-31-2016'!$B$65:$P$65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8-31-2016'!$B$75:$P$75</c:f>
              <c:numCache>
                <c:formatCode>_([$$-409]* #,##0_);_([$$-409]* \(#,##0\);_([$$-409]* "-"??_);_(@_)</c:formatCode>
                <c:ptCount val="15"/>
                <c:pt idx="0">
                  <c:v>340.92124121999996</c:v>
                </c:pt>
                <c:pt idx="1">
                  <c:v>325.86446364000011</c:v>
                </c:pt>
                <c:pt idx="2">
                  <c:v>303.07711972179027</c:v>
                </c:pt>
                <c:pt idx="3">
                  <c:v>298.41915681615615</c:v>
                </c:pt>
                <c:pt idx="4">
                  <c:v>282.8766342829876</c:v>
                </c:pt>
                <c:pt idx="5">
                  <c:v>261.98974501432497</c:v>
                </c:pt>
                <c:pt idx="6">
                  <c:v>175.72516976583756</c:v>
                </c:pt>
                <c:pt idx="7">
                  <c:v>128.93656027429017</c:v>
                </c:pt>
                <c:pt idx="8">
                  <c:v>-18.989789328911947</c:v>
                </c:pt>
                <c:pt idx="9">
                  <c:v>-104.04795209043002</c:v>
                </c:pt>
                <c:pt idx="10">
                  <c:v>-180.43328405746993</c:v>
                </c:pt>
                <c:pt idx="11">
                  <c:v>-245.26805608599469</c:v>
                </c:pt>
                <c:pt idx="12">
                  <c:v>-310.52287737545117</c:v>
                </c:pt>
                <c:pt idx="13">
                  <c:v>-372.8084137343435</c:v>
                </c:pt>
                <c:pt idx="14">
                  <c:v>-438.40086407577888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'LIQUIDITY 8-31-2016'!$A$77</c:f>
              <c:strCache>
                <c:ptCount val="1"/>
                <c:pt idx="0">
                  <c:v>Strategic Plan (12/14) (low revenue) w/ debt financing RI</c:v>
                </c:pt>
              </c:strCache>
            </c:strRef>
          </c:tx>
          <c:spPr>
            <a:ln w="25400">
              <a:solidFill>
                <a:schemeClr val="bg2">
                  <a:lumMod val="50000"/>
                  <a:alpha val="50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'LIQUIDITY 8-31-2016'!$B$65:$P$65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8-31-2016'!$B$77:$P$77</c:f>
              <c:numCache>
                <c:formatCode>_([$$-409]* #,##0_);_([$$-409]* \(#,##0\);_([$$-409]* "-"??_);_(@_)</c:formatCode>
                <c:ptCount val="15"/>
                <c:pt idx="0">
                  <c:v>340.92124121999996</c:v>
                </c:pt>
                <c:pt idx="1">
                  <c:v>325.86446364000011</c:v>
                </c:pt>
                <c:pt idx="2">
                  <c:v>303.07711972179027</c:v>
                </c:pt>
                <c:pt idx="3">
                  <c:v>298.41915681615615</c:v>
                </c:pt>
                <c:pt idx="4">
                  <c:v>282.8766342829876</c:v>
                </c:pt>
                <c:pt idx="5">
                  <c:v>261.98974501432497</c:v>
                </c:pt>
                <c:pt idx="6">
                  <c:v>175.72516976583756</c:v>
                </c:pt>
                <c:pt idx="7">
                  <c:v>128.95867429429018</c:v>
                </c:pt>
                <c:pt idx="8">
                  <c:v>28.28349291108804</c:v>
                </c:pt>
                <c:pt idx="9">
                  <c:v>-8.7501186870420682</c:v>
                </c:pt>
                <c:pt idx="10">
                  <c:v>-37.943302073119305</c:v>
                </c:pt>
                <c:pt idx="11">
                  <c:v>-56.291189612791534</c:v>
                </c:pt>
                <c:pt idx="12">
                  <c:v>-75.460185354047226</c:v>
                </c:pt>
                <c:pt idx="13">
                  <c:v>-91.623585658457358</c:v>
                </c:pt>
                <c:pt idx="14">
                  <c:v>-112.07069449132774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'LIQUIDITY 8-31-2016'!$A$90</c:f>
              <c:strCache>
                <c:ptCount val="1"/>
                <c:pt idx="0">
                  <c:v>Liqudity Minimum  Baseline(Computed or $175M)</c:v>
                </c:pt>
              </c:strCache>
            </c:strRef>
          </c:tx>
          <c:spPr>
            <a:ln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'LIQUIDITY 8-31-2016'!$B$65:$P$65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'LIQUIDITY 8-31-2016'!$B$90:$P$90</c:f>
              <c:numCache>
                <c:formatCode>_([$$-409]* #,##0_);_([$$-409]* \(#,##0\);_([$$-409]* "-"??_);_(@_)</c:formatCode>
                <c:ptCount val="15"/>
                <c:pt idx="0">
                  <c:v>175</c:v>
                </c:pt>
                <c:pt idx="1">
                  <c:v>175</c:v>
                </c:pt>
                <c:pt idx="2">
                  <c:v>175</c:v>
                </c:pt>
                <c:pt idx="3">
                  <c:v>175</c:v>
                </c:pt>
                <c:pt idx="4">
                  <c:v>191.26</c:v>
                </c:pt>
                <c:pt idx="5">
                  <c:v>175</c:v>
                </c:pt>
                <c:pt idx="6">
                  <c:v>175</c:v>
                </c:pt>
                <c:pt idx="7">
                  <c:v>175</c:v>
                </c:pt>
                <c:pt idx="8">
                  <c:v>177.26</c:v>
                </c:pt>
                <c:pt idx="9">
                  <c:v>182.3</c:v>
                </c:pt>
                <c:pt idx="10">
                  <c:v>177.46</c:v>
                </c:pt>
                <c:pt idx="11">
                  <c:v>180.47</c:v>
                </c:pt>
                <c:pt idx="12">
                  <c:v>189.44</c:v>
                </c:pt>
                <c:pt idx="13">
                  <c:v>185.06</c:v>
                </c:pt>
                <c:pt idx="14">
                  <c:v>184.18</c:v>
                </c:pt>
              </c:numCache>
            </c:numRef>
          </c:val>
          <c:smooth val="0"/>
        </c:ser>
        <c:ser>
          <c:idx val="9"/>
          <c:order val="5"/>
          <c:tx>
            <c:strRef>
              <c:f>'LIQUIDITY 8-31-2016'!$A$88</c:f>
              <c:strCache>
                <c:ptCount val="1"/>
                <c:pt idx="0">
                  <c:v>2016 Business Planning (8/16) Forecast (expected) </c:v>
                </c:pt>
              </c:strCache>
            </c:strRef>
          </c:tx>
          <c:spPr>
            <a:ln w="76200">
              <a:solidFill>
                <a:srgbClr val="1B10FC"/>
              </a:solidFill>
              <a:prstDash val="solid"/>
            </a:ln>
          </c:spPr>
          <c:marker>
            <c:symbol val="none"/>
          </c:marker>
          <c:val>
            <c:numRef>
              <c:f>'LIQUIDITY 8-31-2016'!$B$88:$P$88</c:f>
              <c:numCache>
                <c:formatCode>_([$$-409]* #,##0_);_([$$-409]* \(#,##0\);_([$$-409]* "-"??_);_(@_)</c:formatCode>
                <c:ptCount val="15"/>
                <c:pt idx="0">
                  <c:v>340.9212412199999</c:v>
                </c:pt>
                <c:pt idx="1">
                  <c:v>325.86446364000011</c:v>
                </c:pt>
                <c:pt idx="2">
                  <c:v>318.1950453</c:v>
                </c:pt>
                <c:pt idx="3">
                  <c:v>364.37047860158668</c:v>
                </c:pt>
                <c:pt idx="4">
                  <c:v>349.69997627060235</c:v>
                </c:pt>
                <c:pt idx="5">
                  <c:v>283.14722708581047</c:v>
                </c:pt>
                <c:pt idx="6">
                  <c:v>228.93696055442194</c:v>
                </c:pt>
                <c:pt idx="7">
                  <c:v>224.43222661767169</c:v>
                </c:pt>
                <c:pt idx="8">
                  <c:v>220.67722138170762</c:v>
                </c:pt>
                <c:pt idx="9">
                  <c:v>182.3</c:v>
                </c:pt>
                <c:pt idx="10">
                  <c:v>177.46</c:v>
                </c:pt>
                <c:pt idx="11">
                  <c:v>180.47</c:v>
                </c:pt>
                <c:pt idx="12">
                  <c:v>189.44</c:v>
                </c:pt>
                <c:pt idx="13">
                  <c:v>185.06</c:v>
                </c:pt>
                <c:pt idx="14">
                  <c:v>184.18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'LIQUIDITY 8-31-2016'!$A$89</c:f>
              <c:strCache>
                <c:ptCount val="1"/>
                <c:pt idx="0">
                  <c:v>2016 Business Planning (8/16) (low revenue) </c:v>
                </c:pt>
              </c:strCache>
            </c:strRef>
          </c:tx>
          <c:spPr>
            <a:ln w="7620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'LIQUIDITY 8-31-2016'!$B$89:$P$89</c:f>
              <c:numCache>
                <c:formatCode>General</c:formatCode>
                <c:ptCount val="15"/>
                <c:pt idx="3" formatCode="_([$$-409]* #,##0_);_([$$-409]* \(#,##0\);_([$$-409]* &quot;-&quot;??_);_(@_)">
                  <c:v>364.37047860158668</c:v>
                </c:pt>
                <c:pt idx="4" formatCode="_([$$-409]* #,##0_);_([$$-409]* \(#,##0\);_([$$-409]* &quot;-&quot;??_);_(@_)">
                  <c:v>336.06262420859434</c:v>
                </c:pt>
                <c:pt idx="5" formatCode="_([$$-409]* #,##0_);_([$$-409]* \(#,##0\);_([$$-409]* &quot;-&quot;??_);_(@_)">
                  <c:v>254.19058140374435</c:v>
                </c:pt>
                <c:pt idx="6" formatCode="_([$$-409]* #,##0_);_([$$-409]* \(#,##0\);_([$$-409]* &quot;-&quot;??_);_(@_)">
                  <c:v>184.67697635471399</c:v>
                </c:pt>
                <c:pt idx="7" formatCode="_([$$-409]* #,##0_);_([$$-409]* \(#,##0\);_([$$-409]* &quot;-&quot;??_);_(@_)">
                  <c:v>161.8176363428866</c:v>
                </c:pt>
                <c:pt idx="8" formatCode="_([$$-409]* #,##0_);_([$$-409]* \(#,##0\);_([$$-409]* &quot;-&quot;??_);_(@_)">
                  <c:v>128.34174694309516</c:v>
                </c:pt>
                <c:pt idx="9" formatCode="_([$$-409]* #,##0_);_([$$-409]* \(#,##0\);_([$$-409]* &quot;-&quot;??_);_(@_)">
                  <c:v>15.916204261079269</c:v>
                </c:pt>
                <c:pt idx="10" formatCode="_([$$-409]* #,##0_);_([$$-409]* \(#,##0\);_([$$-409]* &quot;-&quot;??_);_(@_)">
                  <c:v>-71.818268481462127</c:v>
                </c:pt>
                <c:pt idx="11" formatCode="_([$$-409]* #,##0_);_([$$-409]* \(#,##0\);_([$$-409]* &quot;-&quot;??_);_(@_)">
                  <c:v>-124.06608097312851</c:v>
                </c:pt>
                <c:pt idx="12" formatCode="_([$$-409]* #,##0_);_([$$-409]* \(#,##0\);_([$$-409]* &quot;-&quot;??_);_(@_)">
                  <c:v>-189.6773096343976</c:v>
                </c:pt>
                <c:pt idx="13" formatCode="_([$$-409]* #,##0_);_([$$-409]* \(#,##0\);_([$$-409]* &quot;-&quot;??_);_(@_)">
                  <c:v>-244.08377097025468</c:v>
                </c:pt>
                <c:pt idx="14" formatCode="_([$$-409]* #,##0_);_([$$-409]* \(#,##0\);_([$$-409]* &quot;-&quot;??_);_(@_)">
                  <c:v>-324.186836109468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640704"/>
        <c:axId val="61642240"/>
      </c:lineChart>
      <c:catAx>
        <c:axId val="6164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b="1"/>
            </a:pPr>
            <a:endParaRPr lang="en-US"/>
          </a:p>
        </c:txPr>
        <c:crossAx val="61642240"/>
        <c:crosses val="autoZero"/>
        <c:auto val="1"/>
        <c:lblAlgn val="ctr"/>
        <c:lblOffset val="100"/>
        <c:noMultiLvlLbl val="0"/>
      </c:catAx>
      <c:valAx>
        <c:axId val="61642240"/>
        <c:scaling>
          <c:orientation val="minMax"/>
          <c:max val="5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en-US" i="1" dirty="0"/>
                  <a:t>millions</a:t>
                </a:r>
              </a:p>
            </c:rich>
          </c:tx>
          <c:layout>
            <c:manualLayout>
              <c:xMode val="edge"/>
              <c:yMode val="edge"/>
              <c:x val="1.6212642537329892E-2"/>
              <c:y val="0.10109491183731907"/>
            </c:manualLayout>
          </c:layout>
          <c:overlay val="0"/>
        </c:title>
        <c:numFmt formatCode="_([$$-409]* #,##0_);_([$$-409]* \(#,##0\);_([$$-409]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1640704"/>
        <c:crosses val="autoZero"/>
        <c:crossBetween val="between"/>
        <c:majorUnit val="100"/>
      </c:valAx>
    </c:plotArea>
    <c:legend>
      <c:legendPos val="b"/>
      <c:layout>
        <c:manualLayout>
          <c:xMode val="edge"/>
          <c:yMode val="edge"/>
          <c:x val="8.8177948344692302E-3"/>
          <c:y val="0.78524184476940384"/>
          <c:w val="0.99118220516553057"/>
          <c:h val="0.1447176895095906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BC901-EDE4-44A2-BB86-1B84817C32BF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AAEAB9-FAF0-4E29-B0EE-12796CD89120}">
      <dgm:prSet phldrT="[Text]" custT="1"/>
      <dgm:spPr>
        <a:solidFill>
          <a:schemeClr val="tx2">
            <a:lumMod val="60000"/>
            <a:lumOff val="40000"/>
          </a:schemeClr>
        </a:solidFill>
        <a:effectLst/>
      </dgm:spPr>
      <dgm:t>
        <a:bodyPr/>
        <a:lstStyle/>
        <a:p>
          <a:r>
            <a:rPr lang="en-US" sz="2000" b="1" cap="none" spc="0" dirty="0" smtClean="0">
              <a:ln w="19050">
                <a:prstDash val="solid"/>
              </a:ln>
              <a:solidFill>
                <a:schemeClr val="bg1"/>
              </a:solidFill>
              <a:effectLst/>
            </a:rPr>
            <a:t>Review Mission, Vision &amp;  Objectives</a:t>
          </a:r>
          <a:endParaRPr lang="en-US" sz="2000" b="1" cap="none" spc="0" dirty="0">
            <a:ln w="19050">
              <a:prstDash val="solid"/>
            </a:ln>
            <a:solidFill>
              <a:schemeClr val="bg1"/>
            </a:solidFill>
            <a:effectLst/>
          </a:endParaRPr>
        </a:p>
      </dgm:t>
    </dgm:pt>
    <dgm:pt modelId="{E0DF6041-901A-4A74-899B-11CDA25E1C6F}" type="parTrans" cxnId="{7D52B30B-9113-40EF-A92A-9F1C6C24EAC4}">
      <dgm:prSet/>
      <dgm:spPr/>
      <dgm:t>
        <a:bodyPr/>
        <a:lstStyle/>
        <a:p>
          <a:endParaRPr lang="en-US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964A9C24-F71F-451A-87B8-D6C827991985}" type="sibTrans" cxnId="{7D52B30B-9113-40EF-A92A-9F1C6C24EAC4}">
      <dgm:prSet/>
      <dgm:spPr/>
      <dgm:t>
        <a:bodyPr/>
        <a:lstStyle/>
        <a:p>
          <a:endParaRPr lang="en-US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9D26A014-357F-45C3-B848-8B9E2C40DE76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2000" b="1" cap="none" spc="0" dirty="0" smtClean="0">
              <a:ln w="19050">
                <a:prstDash val="solid"/>
              </a:ln>
              <a:solidFill>
                <a:schemeClr val="bg1"/>
              </a:solidFill>
              <a:effectLst/>
              <a:latin typeface="Myriad Pro" pitchFamily="34" charset="0"/>
            </a:rPr>
            <a:t>Key Drivers</a:t>
          </a:r>
          <a:endParaRPr lang="en-US" sz="2000" b="1" cap="none" spc="0" dirty="0">
            <a:ln w="19050">
              <a:prstDash val="solid"/>
            </a:ln>
            <a:solidFill>
              <a:schemeClr val="bg1"/>
            </a:solidFill>
            <a:effectLst/>
            <a:latin typeface="Myriad Pro" pitchFamily="34" charset="0"/>
          </a:endParaRPr>
        </a:p>
      </dgm:t>
    </dgm:pt>
    <dgm:pt modelId="{80106573-8DB4-4124-94BE-417D1220EC9C}" type="parTrans" cxnId="{639C7A9C-35E8-4DBE-B2C0-2B384A313BB0}">
      <dgm:prSet/>
      <dgm:spPr/>
      <dgm:t>
        <a:bodyPr/>
        <a:lstStyle/>
        <a:p>
          <a:endParaRPr lang="en-US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038A3173-7F51-4C89-901E-7692664577AD}" type="sibTrans" cxnId="{639C7A9C-35E8-4DBE-B2C0-2B384A313BB0}">
      <dgm:prSet/>
      <dgm:spPr/>
      <dgm:t>
        <a:bodyPr/>
        <a:lstStyle/>
        <a:p>
          <a:endParaRPr lang="en-US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163BC8F8-A6B4-457C-898F-CF68AE2D658B}">
      <dgm:prSet phldrT="[Text]" custT="1"/>
      <dgm:spPr>
        <a:solidFill>
          <a:schemeClr val="tx2">
            <a:lumMod val="60000"/>
            <a:lumOff val="40000"/>
          </a:schemeClr>
        </a:solidFill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2000" b="1" cap="none" spc="0" dirty="0" smtClean="0">
              <a:ln w="19050">
                <a:prstDash val="solid"/>
              </a:ln>
              <a:solidFill>
                <a:schemeClr val="bg1"/>
              </a:solidFill>
              <a:effectLst/>
              <a:latin typeface="Myriad Pro" pitchFamily="34" charset="0"/>
            </a:rPr>
            <a:t>Highlight 2017-21 Initiatives</a:t>
          </a:r>
          <a:endParaRPr lang="en-US" sz="2000" b="1" cap="none" spc="0" dirty="0">
            <a:ln w="19050">
              <a:prstDash val="solid"/>
            </a:ln>
            <a:solidFill>
              <a:schemeClr val="bg1"/>
            </a:solidFill>
            <a:effectLst/>
            <a:latin typeface="Myriad Pro" pitchFamily="34" charset="0"/>
          </a:endParaRPr>
        </a:p>
      </dgm:t>
    </dgm:pt>
    <dgm:pt modelId="{81444CEF-CB17-4900-817E-6D9FE8884D1D}" type="parTrans" cxnId="{6BBC18E1-01BD-4631-9BE6-DE29F356762C}">
      <dgm:prSet/>
      <dgm:spPr/>
      <dgm:t>
        <a:bodyPr/>
        <a:lstStyle/>
        <a:p>
          <a:endParaRPr lang="en-US"/>
        </a:p>
      </dgm:t>
    </dgm:pt>
    <dgm:pt modelId="{617CBF02-A9DE-4EF5-93D9-CC4D9A9009DC}" type="sibTrans" cxnId="{6BBC18E1-01BD-4631-9BE6-DE29F356762C}">
      <dgm:prSet/>
      <dgm:spPr/>
      <dgm:t>
        <a:bodyPr/>
        <a:lstStyle/>
        <a:p>
          <a:endParaRPr lang="en-US"/>
        </a:p>
      </dgm:t>
    </dgm:pt>
    <dgm:pt modelId="{F72F3EE8-9ADA-4AC4-9F2E-C8D6EA275B87}">
      <dgm:prSet phldrT="[Text]" custT="1"/>
      <dgm:spPr>
        <a:solidFill>
          <a:schemeClr val="tx2">
            <a:lumMod val="60000"/>
            <a:lumOff val="40000"/>
          </a:schemeClr>
        </a:solidFill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2000" b="1" cap="none" spc="0" dirty="0" smtClean="0">
              <a:ln w="19050">
                <a:prstDash val="solid"/>
              </a:ln>
              <a:solidFill>
                <a:schemeClr val="bg1"/>
              </a:solidFill>
              <a:effectLst/>
              <a:latin typeface="Myriad Pro" pitchFamily="34" charset="0"/>
            </a:rPr>
            <a:t>Identify Known Unknowns</a:t>
          </a:r>
          <a:endParaRPr lang="en-US" sz="2000" b="1" cap="none" spc="0" dirty="0">
            <a:ln w="19050">
              <a:prstDash val="solid"/>
            </a:ln>
            <a:solidFill>
              <a:schemeClr val="bg1"/>
            </a:solidFill>
            <a:effectLst/>
            <a:latin typeface="Myriad Pro" pitchFamily="34" charset="0"/>
          </a:endParaRPr>
        </a:p>
      </dgm:t>
    </dgm:pt>
    <dgm:pt modelId="{960D255B-69E4-4814-B1C5-4CEA9E2B2BEB}" type="parTrans" cxnId="{D1C19AD9-54F2-46E1-A3D7-1C784CEB8C59}">
      <dgm:prSet/>
      <dgm:spPr/>
      <dgm:t>
        <a:bodyPr/>
        <a:lstStyle/>
        <a:p>
          <a:endParaRPr lang="en-US"/>
        </a:p>
      </dgm:t>
    </dgm:pt>
    <dgm:pt modelId="{50108E60-F078-43BF-B451-D9D1B3CA3260}" type="sibTrans" cxnId="{D1C19AD9-54F2-46E1-A3D7-1C784CEB8C59}">
      <dgm:prSet/>
      <dgm:spPr/>
      <dgm:t>
        <a:bodyPr/>
        <a:lstStyle/>
        <a:p>
          <a:endParaRPr lang="en-US"/>
        </a:p>
      </dgm:t>
    </dgm:pt>
    <dgm:pt modelId="{FEB17A03-1518-41FD-9A80-F4F482B8E827}">
      <dgm:prSet custT="1"/>
      <dgm:spPr>
        <a:solidFill>
          <a:schemeClr val="tx2">
            <a:lumMod val="60000"/>
            <a:lumOff val="40000"/>
          </a:schemeClr>
        </a:solidFill>
        <a:effectLst/>
      </dgm:spPr>
      <dgm:t>
        <a:bodyPr/>
        <a:lstStyle/>
        <a:p>
          <a:r>
            <a:rPr lang="en-US" sz="2000" b="1" cap="none" spc="0" dirty="0" smtClean="0">
              <a:ln w="19050">
                <a:prstDash val="solid"/>
              </a:ln>
              <a:solidFill>
                <a:schemeClr val="bg1"/>
              </a:solidFill>
              <a:effectLst/>
              <a:latin typeface="Myriad Pro" pitchFamily="34" charset="0"/>
            </a:rPr>
            <a:t>Operating Unit Plan Overview</a:t>
          </a:r>
          <a:endParaRPr lang="en-US" sz="2000" dirty="0">
            <a:solidFill>
              <a:schemeClr val="bg1"/>
            </a:solidFill>
            <a:effectLst/>
            <a:latin typeface="Myriad Pro" pitchFamily="34" charset="0"/>
          </a:endParaRPr>
        </a:p>
      </dgm:t>
    </dgm:pt>
    <dgm:pt modelId="{EEAEE47D-A785-4327-B513-5798EC6F3C3D}" type="parTrans" cxnId="{9CF26E7D-C3CB-46AA-A43E-E92FD56ABD1D}">
      <dgm:prSet/>
      <dgm:spPr/>
      <dgm:t>
        <a:bodyPr/>
        <a:lstStyle/>
        <a:p>
          <a:endParaRPr lang="en-US"/>
        </a:p>
      </dgm:t>
    </dgm:pt>
    <dgm:pt modelId="{374B1EBE-8E6A-4544-A91A-F9914A830A6D}" type="sibTrans" cxnId="{9CF26E7D-C3CB-46AA-A43E-E92FD56ABD1D}">
      <dgm:prSet/>
      <dgm:spPr/>
      <dgm:t>
        <a:bodyPr/>
        <a:lstStyle/>
        <a:p>
          <a:endParaRPr lang="en-US"/>
        </a:p>
      </dgm:t>
    </dgm:pt>
    <dgm:pt modelId="{8AB735A2-FC2C-4D7B-9DE9-A8896D86D261}" type="pres">
      <dgm:prSet presAssocID="{4A8BC901-EDE4-44A2-BB86-1B84817C32B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E65890-61A8-4788-9F34-2CDD7C08D57A}" type="pres">
      <dgm:prSet presAssocID="{4A8BC901-EDE4-44A2-BB86-1B84817C32BF}" presName="arrow" presStyleLbl="bgShp" presStyleIdx="0" presStyleCnt="1" custScaleX="117647" custLinFactX="26775" custLinFactNeighborX="100000" custLinFactNeighborY="33177"/>
      <dgm:spPr>
        <a:prstGeom prst="rect">
          <a:avLst/>
        </a:prstGeom>
        <a:solidFill>
          <a:schemeClr val="bg1"/>
        </a:solidFill>
        <a:effectLst/>
      </dgm:spPr>
      <dgm:t>
        <a:bodyPr/>
        <a:lstStyle/>
        <a:p>
          <a:endParaRPr lang="en-US"/>
        </a:p>
      </dgm:t>
    </dgm:pt>
    <dgm:pt modelId="{23E646A0-C4F3-4395-9F6E-0C6F911BF7FE}" type="pres">
      <dgm:prSet presAssocID="{4A8BC901-EDE4-44A2-BB86-1B84817C32BF}" presName="linearProcess" presStyleCnt="0"/>
      <dgm:spPr/>
      <dgm:t>
        <a:bodyPr/>
        <a:lstStyle/>
        <a:p>
          <a:endParaRPr lang="en-US"/>
        </a:p>
      </dgm:t>
    </dgm:pt>
    <dgm:pt modelId="{F8DDCC4C-BC3B-4CD5-97A3-5132DC8FD3E3}" type="pres">
      <dgm:prSet presAssocID="{7CAAEAB9-FAF0-4E29-B0EE-12796CD89120}" presName="textNode" presStyleLbl="node1" presStyleIdx="0" presStyleCnt="5" custLinFactX="98967" custLinFactNeighborX="100000" custLinFactNeighborY="-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80D7D-CAE2-4C56-ACFE-D3014DC3A241}" type="pres">
      <dgm:prSet presAssocID="{964A9C24-F71F-451A-87B8-D6C827991985}" presName="sibTrans" presStyleCnt="0"/>
      <dgm:spPr/>
      <dgm:t>
        <a:bodyPr/>
        <a:lstStyle/>
        <a:p>
          <a:endParaRPr lang="en-US"/>
        </a:p>
      </dgm:t>
    </dgm:pt>
    <dgm:pt modelId="{3A91DEAE-5B18-4B5B-9957-191434EC3237}" type="pres">
      <dgm:prSet presAssocID="{9D26A014-357F-45C3-B848-8B9E2C40DE76}" presName="textNode" presStyleLbl="node1" presStyleIdx="1" presStyleCnt="5" custScaleX="94614" custLinFactX="-92854" custLinFactNeighborX="-100000" custLinFactNeighborY="-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9C0F4-592E-4591-8C77-F1099A04B4CB}" type="pres">
      <dgm:prSet presAssocID="{038A3173-7F51-4C89-901E-7692664577AD}" presName="sibTrans" presStyleCnt="0"/>
      <dgm:spPr/>
      <dgm:t>
        <a:bodyPr/>
        <a:lstStyle/>
        <a:p>
          <a:endParaRPr lang="en-US"/>
        </a:p>
      </dgm:t>
    </dgm:pt>
    <dgm:pt modelId="{A7A2A035-3775-48D6-B5E2-3C038D8A3A6E}" type="pres">
      <dgm:prSet presAssocID="{163BC8F8-A6B4-457C-898F-CF68AE2D658B}" presName="textNode" presStyleLbl="node1" presStyleIdx="2" presStyleCnt="5" custScaleX="100128" custLinFactNeighborX="-22954" custLinFactNeighborY="-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2EC41-EC91-47C9-8AC5-6514266298ED}" type="pres">
      <dgm:prSet presAssocID="{617CBF02-A9DE-4EF5-93D9-CC4D9A9009DC}" presName="sibTrans" presStyleCnt="0"/>
      <dgm:spPr/>
    </dgm:pt>
    <dgm:pt modelId="{6751D535-5A36-431C-B4BA-FFAC859FD802}" type="pres">
      <dgm:prSet presAssocID="{F72F3EE8-9ADA-4AC4-9F2E-C8D6EA275B87}" presName="textNode" presStyleLbl="node1" presStyleIdx="3" presStyleCnt="5" custScaleX="105185" custLinFactNeighborX="-43208" custLinFactNeighborY="-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EE496-C86B-4BA9-8F39-C3AB02511D07}" type="pres">
      <dgm:prSet presAssocID="{50108E60-F078-43BF-B451-D9D1B3CA3260}" presName="sibTrans" presStyleCnt="0"/>
      <dgm:spPr/>
    </dgm:pt>
    <dgm:pt modelId="{0DF45ABE-0916-4D04-A74D-6C9C62E7588A}" type="pres">
      <dgm:prSet presAssocID="{FEB17A03-1518-41FD-9A80-F4F482B8E827}" presName="textNode" presStyleLbl="node1" presStyleIdx="4" presStyleCnt="5" custLinFactNeighborX="-64216" custLinFactNeighborY="-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329F54-1A25-4052-AA8F-F237112DC9E7}" type="presOf" srcId="{9D26A014-357F-45C3-B848-8B9E2C40DE76}" destId="{3A91DEAE-5B18-4B5B-9957-191434EC3237}" srcOrd="0" destOrd="0" presId="urn:microsoft.com/office/officeart/2005/8/layout/hProcess9"/>
    <dgm:cxn modelId="{46037C86-6E59-4BC5-9B33-53DE6543689E}" type="presOf" srcId="{7CAAEAB9-FAF0-4E29-B0EE-12796CD89120}" destId="{F8DDCC4C-BC3B-4CD5-97A3-5132DC8FD3E3}" srcOrd="0" destOrd="0" presId="urn:microsoft.com/office/officeart/2005/8/layout/hProcess9"/>
    <dgm:cxn modelId="{639C7A9C-35E8-4DBE-B2C0-2B384A313BB0}" srcId="{4A8BC901-EDE4-44A2-BB86-1B84817C32BF}" destId="{9D26A014-357F-45C3-B848-8B9E2C40DE76}" srcOrd="1" destOrd="0" parTransId="{80106573-8DB4-4124-94BE-417D1220EC9C}" sibTransId="{038A3173-7F51-4C89-901E-7692664577AD}"/>
    <dgm:cxn modelId="{E5DCD667-FFF7-4439-97AC-8FCE5B19702E}" type="presOf" srcId="{FEB17A03-1518-41FD-9A80-F4F482B8E827}" destId="{0DF45ABE-0916-4D04-A74D-6C9C62E7588A}" srcOrd="0" destOrd="0" presId="urn:microsoft.com/office/officeart/2005/8/layout/hProcess9"/>
    <dgm:cxn modelId="{5A0348CB-DFC9-4DCA-9B62-CCEFC34E8CA5}" type="presOf" srcId="{4A8BC901-EDE4-44A2-BB86-1B84817C32BF}" destId="{8AB735A2-FC2C-4D7B-9DE9-A8896D86D261}" srcOrd="0" destOrd="0" presId="urn:microsoft.com/office/officeart/2005/8/layout/hProcess9"/>
    <dgm:cxn modelId="{5FFD28BF-A7FF-4E13-BA13-2E68BB7F372D}" type="presOf" srcId="{F72F3EE8-9ADA-4AC4-9F2E-C8D6EA275B87}" destId="{6751D535-5A36-431C-B4BA-FFAC859FD802}" srcOrd="0" destOrd="0" presId="urn:microsoft.com/office/officeart/2005/8/layout/hProcess9"/>
    <dgm:cxn modelId="{7D52B30B-9113-40EF-A92A-9F1C6C24EAC4}" srcId="{4A8BC901-EDE4-44A2-BB86-1B84817C32BF}" destId="{7CAAEAB9-FAF0-4E29-B0EE-12796CD89120}" srcOrd="0" destOrd="0" parTransId="{E0DF6041-901A-4A74-899B-11CDA25E1C6F}" sibTransId="{964A9C24-F71F-451A-87B8-D6C827991985}"/>
    <dgm:cxn modelId="{D1C19AD9-54F2-46E1-A3D7-1C784CEB8C59}" srcId="{4A8BC901-EDE4-44A2-BB86-1B84817C32BF}" destId="{F72F3EE8-9ADA-4AC4-9F2E-C8D6EA275B87}" srcOrd="3" destOrd="0" parTransId="{960D255B-69E4-4814-B1C5-4CEA9E2B2BEB}" sibTransId="{50108E60-F078-43BF-B451-D9D1B3CA3260}"/>
    <dgm:cxn modelId="{6BBC18E1-01BD-4631-9BE6-DE29F356762C}" srcId="{4A8BC901-EDE4-44A2-BB86-1B84817C32BF}" destId="{163BC8F8-A6B4-457C-898F-CF68AE2D658B}" srcOrd="2" destOrd="0" parTransId="{81444CEF-CB17-4900-817E-6D9FE8884D1D}" sibTransId="{617CBF02-A9DE-4EF5-93D9-CC4D9A9009DC}"/>
    <dgm:cxn modelId="{9CF26E7D-C3CB-46AA-A43E-E92FD56ABD1D}" srcId="{4A8BC901-EDE4-44A2-BB86-1B84817C32BF}" destId="{FEB17A03-1518-41FD-9A80-F4F482B8E827}" srcOrd="4" destOrd="0" parTransId="{EEAEE47D-A785-4327-B513-5798EC6F3C3D}" sibTransId="{374B1EBE-8E6A-4544-A91A-F9914A830A6D}"/>
    <dgm:cxn modelId="{7C6FB206-0EA8-41CA-9611-668451685BC1}" type="presOf" srcId="{163BC8F8-A6B4-457C-898F-CF68AE2D658B}" destId="{A7A2A035-3775-48D6-B5E2-3C038D8A3A6E}" srcOrd="0" destOrd="0" presId="urn:microsoft.com/office/officeart/2005/8/layout/hProcess9"/>
    <dgm:cxn modelId="{CB31F302-14A2-4946-B19D-B10FF5E39611}" type="presParOf" srcId="{8AB735A2-FC2C-4D7B-9DE9-A8896D86D261}" destId="{BAE65890-61A8-4788-9F34-2CDD7C08D57A}" srcOrd="0" destOrd="0" presId="urn:microsoft.com/office/officeart/2005/8/layout/hProcess9"/>
    <dgm:cxn modelId="{3BF72EDA-22FD-43CF-BD99-14286F5A1469}" type="presParOf" srcId="{8AB735A2-FC2C-4D7B-9DE9-A8896D86D261}" destId="{23E646A0-C4F3-4395-9F6E-0C6F911BF7FE}" srcOrd="1" destOrd="0" presId="urn:microsoft.com/office/officeart/2005/8/layout/hProcess9"/>
    <dgm:cxn modelId="{6359CDAD-AF07-4246-B615-CE2C3B1957E0}" type="presParOf" srcId="{23E646A0-C4F3-4395-9F6E-0C6F911BF7FE}" destId="{F8DDCC4C-BC3B-4CD5-97A3-5132DC8FD3E3}" srcOrd="0" destOrd="0" presId="urn:microsoft.com/office/officeart/2005/8/layout/hProcess9"/>
    <dgm:cxn modelId="{DF79E5F1-4F7C-46DF-ADBE-CEC7BA362E36}" type="presParOf" srcId="{23E646A0-C4F3-4395-9F6E-0C6F911BF7FE}" destId="{83B80D7D-CAE2-4C56-ACFE-D3014DC3A241}" srcOrd="1" destOrd="0" presId="urn:microsoft.com/office/officeart/2005/8/layout/hProcess9"/>
    <dgm:cxn modelId="{40251AEB-E97D-461B-8322-841DF7527C65}" type="presParOf" srcId="{23E646A0-C4F3-4395-9F6E-0C6F911BF7FE}" destId="{3A91DEAE-5B18-4B5B-9957-191434EC3237}" srcOrd="2" destOrd="0" presId="urn:microsoft.com/office/officeart/2005/8/layout/hProcess9"/>
    <dgm:cxn modelId="{80FE5F2F-5CCC-4FAC-AA4C-F132B25E2051}" type="presParOf" srcId="{23E646A0-C4F3-4395-9F6E-0C6F911BF7FE}" destId="{BC39C0F4-592E-4591-8C77-F1099A04B4CB}" srcOrd="3" destOrd="0" presId="urn:microsoft.com/office/officeart/2005/8/layout/hProcess9"/>
    <dgm:cxn modelId="{32DFAA85-142C-4138-86DD-0248196F7315}" type="presParOf" srcId="{23E646A0-C4F3-4395-9F6E-0C6F911BF7FE}" destId="{A7A2A035-3775-48D6-B5E2-3C038D8A3A6E}" srcOrd="4" destOrd="0" presId="urn:microsoft.com/office/officeart/2005/8/layout/hProcess9"/>
    <dgm:cxn modelId="{442D039D-1F91-4C2C-89B6-C5E70A1E34B6}" type="presParOf" srcId="{23E646A0-C4F3-4395-9F6E-0C6F911BF7FE}" destId="{6932EC41-EC91-47C9-8AC5-6514266298ED}" srcOrd="5" destOrd="0" presId="urn:microsoft.com/office/officeart/2005/8/layout/hProcess9"/>
    <dgm:cxn modelId="{E70C0D03-853F-43E3-A939-A421678114D2}" type="presParOf" srcId="{23E646A0-C4F3-4395-9F6E-0C6F911BF7FE}" destId="{6751D535-5A36-431C-B4BA-FFAC859FD802}" srcOrd="6" destOrd="0" presId="urn:microsoft.com/office/officeart/2005/8/layout/hProcess9"/>
    <dgm:cxn modelId="{D981FF6B-65AB-4AB8-9AA4-539BC352C0D5}" type="presParOf" srcId="{23E646A0-C4F3-4395-9F6E-0C6F911BF7FE}" destId="{1DCEE496-C86B-4BA9-8F39-C3AB02511D07}" srcOrd="7" destOrd="0" presId="urn:microsoft.com/office/officeart/2005/8/layout/hProcess9"/>
    <dgm:cxn modelId="{4E8420B6-E132-4FEA-9D8F-C5C1DBE0E74E}" type="presParOf" srcId="{23E646A0-C4F3-4395-9F6E-0C6F911BF7FE}" destId="{0DF45ABE-0916-4D04-A74D-6C9C62E7588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61F227-17E5-43A7-882C-DD58012996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A5BD77-CE8B-44B2-A793-717F659327CA}">
      <dgm:prSet phldrT="[Text]" custT="1"/>
      <dgm:spPr/>
      <dgm:t>
        <a:bodyPr/>
        <a:lstStyle/>
        <a:p>
          <a:r>
            <a:rPr lang="en-US" sz="2800" dirty="0" smtClean="0"/>
            <a:t>Reinvest in core assets and people</a:t>
          </a:r>
          <a:endParaRPr lang="en-US" sz="2800" dirty="0"/>
        </a:p>
      </dgm:t>
    </dgm:pt>
    <dgm:pt modelId="{E337EE36-8C5E-4590-8C11-4EDFEF6D503D}" type="parTrans" cxnId="{3E8BDC17-2D8E-41FD-B9AD-077DEF2175EC}">
      <dgm:prSet/>
      <dgm:spPr/>
      <dgm:t>
        <a:bodyPr/>
        <a:lstStyle/>
        <a:p>
          <a:endParaRPr lang="en-US"/>
        </a:p>
      </dgm:t>
    </dgm:pt>
    <dgm:pt modelId="{AFB17849-2D1D-4799-8F7C-02FD9AFA9D79}" type="sibTrans" cxnId="{3E8BDC17-2D8E-41FD-B9AD-077DEF2175EC}">
      <dgm:prSet/>
      <dgm:spPr/>
      <dgm:t>
        <a:bodyPr/>
        <a:lstStyle/>
        <a:p>
          <a:endParaRPr lang="en-US"/>
        </a:p>
      </dgm:t>
    </dgm:pt>
    <dgm:pt modelId="{BB2F6E51-F268-41B8-8C79-E8F55B813125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dirty="0" smtClean="0"/>
            <a:t>Complete Rocky Reach large unit repairs</a:t>
          </a:r>
          <a:endParaRPr lang="en-US" sz="2400" dirty="0"/>
        </a:p>
      </dgm:t>
    </dgm:pt>
    <dgm:pt modelId="{D31C35EE-088E-4791-8861-195443069904}" type="parTrans" cxnId="{C139AF0B-08BB-4A46-A12C-1CA0FE9619C5}">
      <dgm:prSet/>
      <dgm:spPr/>
      <dgm:t>
        <a:bodyPr/>
        <a:lstStyle/>
        <a:p>
          <a:endParaRPr lang="en-US"/>
        </a:p>
      </dgm:t>
    </dgm:pt>
    <dgm:pt modelId="{6AA66D46-4A2E-4E3F-BB91-F77F9C3DD424}" type="sibTrans" cxnId="{C139AF0B-08BB-4A46-A12C-1CA0FE9619C5}">
      <dgm:prSet/>
      <dgm:spPr/>
      <dgm:t>
        <a:bodyPr/>
        <a:lstStyle/>
        <a:p>
          <a:endParaRPr lang="en-US"/>
        </a:p>
      </dgm:t>
    </dgm:pt>
    <dgm:pt modelId="{BF52A060-464B-4A79-89D3-E7D9073DC954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dirty="0" smtClean="0"/>
            <a:t>Initiate Rock Island modernization</a:t>
          </a:r>
        </a:p>
      </dgm:t>
    </dgm:pt>
    <dgm:pt modelId="{87367813-05DD-458E-AE2B-2B0CFBB74DF8}" type="parTrans" cxnId="{2140F7A7-D86F-4277-840D-FC66704CF51B}">
      <dgm:prSet/>
      <dgm:spPr/>
      <dgm:t>
        <a:bodyPr/>
        <a:lstStyle/>
        <a:p>
          <a:endParaRPr lang="en-US"/>
        </a:p>
      </dgm:t>
    </dgm:pt>
    <dgm:pt modelId="{1CBC8E34-9468-464E-9A5E-9DEDBDDDDDBB}" type="sibTrans" cxnId="{2140F7A7-D86F-4277-840D-FC66704CF51B}">
      <dgm:prSet/>
      <dgm:spPr/>
      <dgm:t>
        <a:bodyPr/>
        <a:lstStyle/>
        <a:p>
          <a:endParaRPr lang="en-US"/>
        </a:p>
      </dgm:t>
    </dgm:pt>
    <dgm:pt modelId="{C8EADBC0-BC2E-46C8-8B2D-B30A4F4C1CD1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dirty="0" smtClean="0"/>
            <a:t>Protect transmission lines against fire/weather</a:t>
          </a:r>
        </a:p>
      </dgm:t>
    </dgm:pt>
    <dgm:pt modelId="{1F1A3EC7-535B-475C-BA78-742C563DDA4F}" type="parTrans" cxnId="{D040CE3C-90D1-40CA-8B41-3C200D67AF8D}">
      <dgm:prSet/>
      <dgm:spPr/>
      <dgm:t>
        <a:bodyPr/>
        <a:lstStyle/>
        <a:p>
          <a:endParaRPr lang="en-US"/>
        </a:p>
      </dgm:t>
    </dgm:pt>
    <dgm:pt modelId="{4DF61DC6-2130-4654-A0DA-702D93CD55C1}" type="sibTrans" cxnId="{D040CE3C-90D1-40CA-8B41-3C200D67AF8D}">
      <dgm:prSet/>
      <dgm:spPr/>
      <dgm:t>
        <a:bodyPr/>
        <a:lstStyle/>
        <a:p>
          <a:endParaRPr lang="en-US"/>
        </a:p>
      </dgm:t>
    </dgm:pt>
    <dgm:pt modelId="{EBB98901-A811-4F09-BA47-84D01844817C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dirty="0" smtClean="0"/>
            <a:t>Implement asset management discipline</a:t>
          </a:r>
          <a:endParaRPr lang="en-US" sz="2400" dirty="0"/>
        </a:p>
      </dgm:t>
    </dgm:pt>
    <dgm:pt modelId="{9CA83C4B-72FB-4872-808A-BD0B486327C6}" type="parTrans" cxnId="{6A2113CD-C5B5-43FA-A87D-F88AC3B4AAB3}">
      <dgm:prSet/>
      <dgm:spPr/>
      <dgm:t>
        <a:bodyPr/>
        <a:lstStyle/>
        <a:p>
          <a:endParaRPr lang="en-US"/>
        </a:p>
      </dgm:t>
    </dgm:pt>
    <dgm:pt modelId="{A2EA83DF-E777-4E11-B73B-08379BB09F2B}" type="sibTrans" cxnId="{6A2113CD-C5B5-43FA-A87D-F88AC3B4AAB3}">
      <dgm:prSet/>
      <dgm:spPr/>
      <dgm:t>
        <a:bodyPr/>
        <a:lstStyle/>
        <a:p>
          <a:endParaRPr lang="en-US"/>
        </a:p>
      </dgm:t>
    </dgm:pt>
    <dgm:pt modelId="{245D5D8B-37D3-43B8-91E9-732E70BAD53A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dirty="0" smtClean="0"/>
            <a:t>Develop regional water supply strategy seeking regional operating efficiencies</a:t>
          </a:r>
        </a:p>
      </dgm:t>
    </dgm:pt>
    <dgm:pt modelId="{32AD7CA3-72B3-4BD0-888E-CB433E913150}" type="parTrans" cxnId="{07395A80-291A-4A68-96E7-22B36BC422CF}">
      <dgm:prSet/>
      <dgm:spPr/>
      <dgm:t>
        <a:bodyPr/>
        <a:lstStyle/>
        <a:p>
          <a:endParaRPr lang="en-US"/>
        </a:p>
      </dgm:t>
    </dgm:pt>
    <dgm:pt modelId="{F4D96BB2-0376-4E3C-BF5F-78921E25B3F9}" type="sibTrans" cxnId="{07395A80-291A-4A68-96E7-22B36BC422CF}">
      <dgm:prSet/>
      <dgm:spPr/>
      <dgm:t>
        <a:bodyPr/>
        <a:lstStyle/>
        <a:p>
          <a:endParaRPr lang="en-US"/>
        </a:p>
      </dgm:t>
    </dgm:pt>
    <dgm:pt modelId="{CC3F40A5-5FD1-45EB-BEDF-1FD859C4669E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dirty="0" smtClean="0"/>
            <a:t>Complete cost-effective wastewater compliance improvements</a:t>
          </a:r>
        </a:p>
      </dgm:t>
    </dgm:pt>
    <dgm:pt modelId="{395C9A5D-A3EC-4784-BC8C-767EAA2BE013}" type="parTrans" cxnId="{75F12D1A-BF67-4F2B-A129-FD26047CFBD1}">
      <dgm:prSet/>
      <dgm:spPr/>
      <dgm:t>
        <a:bodyPr/>
        <a:lstStyle/>
        <a:p>
          <a:endParaRPr lang="en-US"/>
        </a:p>
      </dgm:t>
    </dgm:pt>
    <dgm:pt modelId="{F3DBE2BC-69C1-4A1F-9B42-FE3C1C731BA8}" type="sibTrans" cxnId="{75F12D1A-BF67-4F2B-A129-FD26047CFBD1}">
      <dgm:prSet/>
      <dgm:spPr/>
      <dgm:t>
        <a:bodyPr/>
        <a:lstStyle/>
        <a:p>
          <a:endParaRPr lang="en-US"/>
        </a:p>
      </dgm:t>
    </dgm:pt>
    <dgm:pt modelId="{8A827434-0639-46F7-87BC-D6C07EA8DAB2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dirty="0" smtClean="0"/>
            <a:t>Implement new Mid-C Coordination system</a:t>
          </a:r>
        </a:p>
      </dgm:t>
    </dgm:pt>
    <dgm:pt modelId="{9DE419D7-BD6C-4D03-83B2-9784D716FE32}" type="parTrans" cxnId="{8D281A06-790A-4D05-9559-AB88921B451D}">
      <dgm:prSet/>
      <dgm:spPr/>
      <dgm:t>
        <a:bodyPr/>
        <a:lstStyle/>
        <a:p>
          <a:endParaRPr lang="en-US"/>
        </a:p>
      </dgm:t>
    </dgm:pt>
    <dgm:pt modelId="{CD10A882-78B2-4217-AE8C-0D9A264CE125}" type="sibTrans" cxnId="{8D281A06-790A-4D05-9559-AB88921B451D}">
      <dgm:prSet/>
      <dgm:spPr/>
      <dgm:t>
        <a:bodyPr/>
        <a:lstStyle/>
        <a:p>
          <a:endParaRPr lang="en-US"/>
        </a:p>
      </dgm:t>
    </dgm:pt>
    <dgm:pt modelId="{D9433CB2-3B2A-4D2A-B5C1-4A0FE6E6BCE7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dirty="0" smtClean="0"/>
            <a:t>Implement long-term planning strategies for facilities</a:t>
          </a:r>
          <a:endParaRPr lang="en-US" sz="2400" dirty="0"/>
        </a:p>
      </dgm:t>
    </dgm:pt>
    <dgm:pt modelId="{98063375-EA94-400F-806D-9A4952221A2B}" type="parTrans" cxnId="{EBC96694-457C-44B5-9B38-580438250D1A}">
      <dgm:prSet/>
      <dgm:spPr/>
      <dgm:t>
        <a:bodyPr/>
        <a:lstStyle/>
        <a:p>
          <a:endParaRPr lang="en-US"/>
        </a:p>
      </dgm:t>
    </dgm:pt>
    <dgm:pt modelId="{EF3EFE23-AEAD-40D1-A941-4396D04ED275}" type="sibTrans" cxnId="{EBC96694-457C-44B5-9B38-580438250D1A}">
      <dgm:prSet/>
      <dgm:spPr/>
      <dgm:t>
        <a:bodyPr/>
        <a:lstStyle/>
        <a:p>
          <a:endParaRPr lang="en-US"/>
        </a:p>
      </dgm:t>
    </dgm:pt>
    <dgm:pt modelId="{5AEEF7D0-EB6B-45F2-B282-16FE0BB32489}" type="pres">
      <dgm:prSet presAssocID="{DF61F227-17E5-43A7-882C-DD58012996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4272A0-7531-48B6-9A7C-23B42752AC55}" type="pres">
      <dgm:prSet presAssocID="{EEA5BD77-CE8B-44B2-A793-717F659327CA}" presName="linNode" presStyleCnt="0"/>
      <dgm:spPr/>
    </dgm:pt>
    <dgm:pt modelId="{AC72B199-709C-4C9A-91BC-174B0C8E530C}" type="pres">
      <dgm:prSet presAssocID="{EEA5BD77-CE8B-44B2-A793-717F659327CA}" presName="parentText" presStyleLbl="node1" presStyleIdx="0" presStyleCnt="1" custScaleX="54717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50F5B-C889-40AE-A8A5-069B483EA7EF}" type="pres">
      <dgm:prSet presAssocID="{EEA5BD77-CE8B-44B2-A793-717F659327CA}" presName="descendantText" presStyleLbl="alignAccFollowNode1" presStyleIdx="0" presStyleCnt="1" custScaleX="125594" custScaleY="108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7BD72C-ED3B-4698-87E6-F84280846598}" type="presOf" srcId="{8A827434-0639-46F7-87BC-D6C07EA8DAB2}" destId="{E6950F5B-C889-40AE-A8A5-069B483EA7EF}" srcOrd="0" destOrd="3" presId="urn:microsoft.com/office/officeart/2005/8/layout/vList5"/>
    <dgm:cxn modelId="{93E5229E-FCF0-46A6-9624-CF2E6A4153C0}" type="presOf" srcId="{D9433CB2-3B2A-4D2A-B5C1-4A0FE6E6BCE7}" destId="{E6950F5B-C889-40AE-A8A5-069B483EA7EF}" srcOrd="0" destOrd="7" presId="urn:microsoft.com/office/officeart/2005/8/layout/vList5"/>
    <dgm:cxn modelId="{D040CE3C-90D1-40CA-8B41-3C200D67AF8D}" srcId="{EEA5BD77-CE8B-44B2-A793-717F659327CA}" destId="{C8EADBC0-BC2E-46C8-8B2D-B30A4F4C1CD1}" srcOrd="2" destOrd="0" parTransId="{1F1A3EC7-535B-475C-BA78-742C563DDA4F}" sibTransId="{4DF61DC6-2130-4654-A0DA-702D93CD55C1}"/>
    <dgm:cxn modelId="{6E5137C6-43A4-45EA-907A-999F8BC8CC93}" type="presOf" srcId="{DF61F227-17E5-43A7-882C-DD58012996CC}" destId="{5AEEF7D0-EB6B-45F2-B282-16FE0BB32489}" srcOrd="0" destOrd="0" presId="urn:microsoft.com/office/officeart/2005/8/layout/vList5"/>
    <dgm:cxn modelId="{75F12D1A-BF67-4F2B-A129-FD26047CFBD1}" srcId="{EEA5BD77-CE8B-44B2-A793-717F659327CA}" destId="{CC3F40A5-5FD1-45EB-BEDF-1FD859C4669E}" srcOrd="4" destOrd="0" parTransId="{395C9A5D-A3EC-4784-BC8C-767EAA2BE013}" sibTransId="{F3DBE2BC-69C1-4A1F-9B42-FE3C1C731BA8}"/>
    <dgm:cxn modelId="{2140F7A7-D86F-4277-840D-FC66704CF51B}" srcId="{EEA5BD77-CE8B-44B2-A793-717F659327CA}" destId="{BF52A060-464B-4A79-89D3-E7D9073DC954}" srcOrd="1" destOrd="0" parTransId="{87367813-05DD-458E-AE2B-2B0CFBB74DF8}" sibTransId="{1CBC8E34-9468-464E-9A5E-9DEDBDDDDDBB}"/>
    <dgm:cxn modelId="{6A2113CD-C5B5-43FA-A87D-F88AC3B4AAB3}" srcId="{EEA5BD77-CE8B-44B2-A793-717F659327CA}" destId="{EBB98901-A811-4F09-BA47-84D01844817C}" srcOrd="6" destOrd="0" parTransId="{9CA83C4B-72FB-4872-808A-BD0B486327C6}" sibTransId="{A2EA83DF-E777-4E11-B73B-08379BB09F2B}"/>
    <dgm:cxn modelId="{500073EB-5D1D-4BE7-A627-64C37A947F5D}" type="presOf" srcId="{BF52A060-464B-4A79-89D3-E7D9073DC954}" destId="{E6950F5B-C889-40AE-A8A5-069B483EA7EF}" srcOrd="0" destOrd="1" presId="urn:microsoft.com/office/officeart/2005/8/layout/vList5"/>
    <dgm:cxn modelId="{8D281A06-790A-4D05-9559-AB88921B451D}" srcId="{EEA5BD77-CE8B-44B2-A793-717F659327CA}" destId="{8A827434-0639-46F7-87BC-D6C07EA8DAB2}" srcOrd="3" destOrd="0" parTransId="{9DE419D7-BD6C-4D03-83B2-9784D716FE32}" sibTransId="{CD10A882-78B2-4217-AE8C-0D9A264CE125}"/>
    <dgm:cxn modelId="{C139AF0B-08BB-4A46-A12C-1CA0FE9619C5}" srcId="{EEA5BD77-CE8B-44B2-A793-717F659327CA}" destId="{BB2F6E51-F268-41B8-8C79-E8F55B813125}" srcOrd="0" destOrd="0" parTransId="{D31C35EE-088E-4791-8861-195443069904}" sibTransId="{6AA66D46-4A2E-4E3F-BB91-F77F9C3DD424}"/>
    <dgm:cxn modelId="{B89DFDAA-947A-4230-8BB3-A30ECB5EC77A}" type="presOf" srcId="{BB2F6E51-F268-41B8-8C79-E8F55B813125}" destId="{E6950F5B-C889-40AE-A8A5-069B483EA7EF}" srcOrd="0" destOrd="0" presId="urn:microsoft.com/office/officeart/2005/8/layout/vList5"/>
    <dgm:cxn modelId="{8D913FB9-827B-4D87-BCF7-9AA3AC6C7B3B}" type="presOf" srcId="{EEA5BD77-CE8B-44B2-A793-717F659327CA}" destId="{AC72B199-709C-4C9A-91BC-174B0C8E530C}" srcOrd="0" destOrd="0" presId="urn:microsoft.com/office/officeart/2005/8/layout/vList5"/>
    <dgm:cxn modelId="{2F02C3E4-4567-4624-8206-38631A9DA48D}" type="presOf" srcId="{CC3F40A5-5FD1-45EB-BEDF-1FD859C4669E}" destId="{E6950F5B-C889-40AE-A8A5-069B483EA7EF}" srcOrd="0" destOrd="4" presId="urn:microsoft.com/office/officeart/2005/8/layout/vList5"/>
    <dgm:cxn modelId="{EBC96694-457C-44B5-9B38-580438250D1A}" srcId="{EEA5BD77-CE8B-44B2-A793-717F659327CA}" destId="{D9433CB2-3B2A-4D2A-B5C1-4A0FE6E6BCE7}" srcOrd="7" destOrd="0" parTransId="{98063375-EA94-400F-806D-9A4952221A2B}" sibTransId="{EF3EFE23-AEAD-40D1-A941-4396D04ED275}"/>
    <dgm:cxn modelId="{3E8BDC17-2D8E-41FD-B9AD-077DEF2175EC}" srcId="{DF61F227-17E5-43A7-882C-DD58012996CC}" destId="{EEA5BD77-CE8B-44B2-A793-717F659327CA}" srcOrd="0" destOrd="0" parTransId="{E337EE36-8C5E-4590-8C11-4EDFEF6D503D}" sibTransId="{AFB17849-2D1D-4799-8F7C-02FD9AFA9D79}"/>
    <dgm:cxn modelId="{D9E68680-E563-4ABA-A0CC-0CAA6AE2B58A}" type="presOf" srcId="{EBB98901-A811-4F09-BA47-84D01844817C}" destId="{E6950F5B-C889-40AE-A8A5-069B483EA7EF}" srcOrd="0" destOrd="6" presId="urn:microsoft.com/office/officeart/2005/8/layout/vList5"/>
    <dgm:cxn modelId="{2E59598A-9FF7-4D52-827A-98C27EA87E2E}" type="presOf" srcId="{C8EADBC0-BC2E-46C8-8B2D-B30A4F4C1CD1}" destId="{E6950F5B-C889-40AE-A8A5-069B483EA7EF}" srcOrd="0" destOrd="2" presId="urn:microsoft.com/office/officeart/2005/8/layout/vList5"/>
    <dgm:cxn modelId="{07395A80-291A-4A68-96E7-22B36BC422CF}" srcId="{EEA5BD77-CE8B-44B2-A793-717F659327CA}" destId="{245D5D8B-37D3-43B8-91E9-732E70BAD53A}" srcOrd="5" destOrd="0" parTransId="{32AD7CA3-72B3-4BD0-888E-CB433E913150}" sibTransId="{F4D96BB2-0376-4E3C-BF5F-78921E25B3F9}"/>
    <dgm:cxn modelId="{6A30C0B0-E88F-477B-AF23-063A5E58C43C}" type="presOf" srcId="{245D5D8B-37D3-43B8-91E9-732E70BAD53A}" destId="{E6950F5B-C889-40AE-A8A5-069B483EA7EF}" srcOrd="0" destOrd="5" presId="urn:microsoft.com/office/officeart/2005/8/layout/vList5"/>
    <dgm:cxn modelId="{3812575A-E434-4AC8-866E-A77BD6BB7E86}" type="presParOf" srcId="{5AEEF7D0-EB6B-45F2-B282-16FE0BB32489}" destId="{804272A0-7531-48B6-9A7C-23B42752AC55}" srcOrd="0" destOrd="0" presId="urn:microsoft.com/office/officeart/2005/8/layout/vList5"/>
    <dgm:cxn modelId="{4204E795-21C1-4633-BE8A-AEA463AC66F8}" type="presParOf" srcId="{804272A0-7531-48B6-9A7C-23B42752AC55}" destId="{AC72B199-709C-4C9A-91BC-174B0C8E530C}" srcOrd="0" destOrd="0" presId="urn:microsoft.com/office/officeart/2005/8/layout/vList5"/>
    <dgm:cxn modelId="{0BA64C41-2900-41EE-A2E5-62FFF0F45A7F}" type="presParOf" srcId="{804272A0-7531-48B6-9A7C-23B42752AC55}" destId="{E6950F5B-C889-40AE-A8A5-069B483EA7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61F227-17E5-43A7-882C-DD58012996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A5BD77-CE8B-44B2-A793-717F659327CA}">
      <dgm:prSet phldrT="[Text]" custT="1"/>
      <dgm:spPr/>
      <dgm:t>
        <a:bodyPr/>
        <a:lstStyle/>
        <a:p>
          <a:r>
            <a:rPr lang="en-US" sz="2800" dirty="0" smtClean="0"/>
            <a:t>Reinvest in core assets and people</a:t>
          </a:r>
          <a:endParaRPr lang="en-US" sz="2800" dirty="0"/>
        </a:p>
      </dgm:t>
    </dgm:pt>
    <dgm:pt modelId="{E337EE36-8C5E-4590-8C11-4EDFEF6D503D}" type="parTrans" cxnId="{3E8BDC17-2D8E-41FD-B9AD-077DEF2175EC}">
      <dgm:prSet/>
      <dgm:spPr/>
      <dgm:t>
        <a:bodyPr/>
        <a:lstStyle/>
        <a:p>
          <a:endParaRPr lang="en-US"/>
        </a:p>
      </dgm:t>
    </dgm:pt>
    <dgm:pt modelId="{AFB17849-2D1D-4799-8F7C-02FD9AFA9D79}" type="sibTrans" cxnId="{3E8BDC17-2D8E-41FD-B9AD-077DEF2175EC}">
      <dgm:prSet/>
      <dgm:spPr/>
      <dgm:t>
        <a:bodyPr/>
        <a:lstStyle/>
        <a:p>
          <a:endParaRPr lang="en-US"/>
        </a:p>
      </dgm:t>
    </dgm:pt>
    <dgm:pt modelId="{BB2F6E51-F268-41B8-8C79-E8F55B813125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dirty="0" smtClean="0"/>
            <a:t>Upgrade Customer Information System</a:t>
          </a:r>
          <a:endParaRPr lang="en-US" sz="2400" dirty="0"/>
        </a:p>
      </dgm:t>
    </dgm:pt>
    <dgm:pt modelId="{D31C35EE-088E-4791-8861-195443069904}" type="parTrans" cxnId="{C139AF0B-08BB-4A46-A12C-1CA0FE9619C5}">
      <dgm:prSet/>
      <dgm:spPr/>
      <dgm:t>
        <a:bodyPr/>
        <a:lstStyle/>
        <a:p>
          <a:endParaRPr lang="en-US"/>
        </a:p>
      </dgm:t>
    </dgm:pt>
    <dgm:pt modelId="{6AA66D46-4A2E-4E3F-BB91-F77F9C3DD424}" type="sibTrans" cxnId="{C139AF0B-08BB-4A46-A12C-1CA0FE9619C5}">
      <dgm:prSet/>
      <dgm:spPr/>
      <dgm:t>
        <a:bodyPr/>
        <a:lstStyle/>
        <a:p>
          <a:endParaRPr lang="en-US"/>
        </a:p>
      </dgm:t>
    </dgm:pt>
    <dgm:pt modelId="{538AEE1F-DA70-4915-ABD1-F0031C605B5B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dirty="0" smtClean="0"/>
            <a:t>Develop employees in the pursuit of safety and operational excellence for high reliability operations</a:t>
          </a:r>
          <a:endParaRPr lang="en-US" sz="2400" dirty="0"/>
        </a:p>
      </dgm:t>
    </dgm:pt>
    <dgm:pt modelId="{79076030-E991-46B0-ACC9-A8D28B700BC4}" type="parTrans" cxnId="{9CAFF872-1F66-4298-806C-1BEF1B92F2DC}">
      <dgm:prSet/>
      <dgm:spPr/>
      <dgm:t>
        <a:bodyPr/>
        <a:lstStyle/>
        <a:p>
          <a:endParaRPr lang="en-US"/>
        </a:p>
      </dgm:t>
    </dgm:pt>
    <dgm:pt modelId="{0332AD7D-5787-400C-B33B-DEAC5CFDD4F2}" type="sibTrans" cxnId="{9CAFF872-1F66-4298-806C-1BEF1B92F2DC}">
      <dgm:prSet/>
      <dgm:spPr/>
      <dgm:t>
        <a:bodyPr/>
        <a:lstStyle/>
        <a:p>
          <a:endParaRPr lang="en-US"/>
        </a:p>
      </dgm:t>
    </dgm:pt>
    <dgm:pt modelId="{B83795EC-B176-4545-B179-BCC8ED5D0DC9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dirty="0" smtClean="0"/>
            <a:t>Prepare for the future through employee skill development and succession planning</a:t>
          </a:r>
          <a:endParaRPr lang="en-US" sz="2400" dirty="0"/>
        </a:p>
      </dgm:t>
    </dgm:pt>
    <dgm:pt modelId="{D7C5323C-B7CC-4ABC-8987-3AA4D6C20E24}" type="parTrans" cxnId="{A25B6636-ADE2-4499-9C35-2D4B3D241524}">
      <dgm:prSet/>
      <dgm:spPr/>
      <dgm:t>
        <a:bodyPr/>
        <a:lstStyle/>
        <a:p>
          <a:endParaRPr lang="en-US"/>
        </a:p>
      </dgm:t>
    </dgm:pt>
    <dgm:pt modelId="{8F9F4992-5EBB-4473-9949-CE8D2EDC5F82}" type="sibTrans" cxnId="{A25B6636-ADE2-4499-9C35-2D4B3D241524}">
      <dgm:prSet/>
      <dgm:spPr/>
      <dgm:t>
        <a:bodyPr/>
        <a:lstStyle/>
        <a:p>
          <a:endParaRPr lang="en-US"/>
        </a:p>
      </dgm:t>
    </dgm:pt>
    <dgm:pt modelId="{3E31C751-2F0F-4EFE-8E8A-3F3ED8CC5EA8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dirty="0" smtClean="0"/>
            <a:t>Update telecommunications systems</a:t>
          </a:r>
          <a:endParaRPr lang="en-US" sz="2400" dirty="0"/>
        </a:p>
      </dgm:t>
    </dgm:pt>
    <dgm:pt modelId="{80B78698-78AC-4721-97DC-CD785BF535B3}" type="parTrans" cxnId="{65680584-5530-43D2-A8AA-80F2F2B6A6F0}">
      <dgm:prSet/>
      <dgm:spPr/>
      <dgm:t>
        <a:bodyPr/>
        <a:lstStyle/>
        <a:p>
          <a:endParaRPr lang="en-US"/>
        </a:p>
      </dgm:t>
    </dgm:pt>
    <dgm:pt modelId="{B84669FD-2CD0-4D15-A427-CF933395AEF9}" type="sibTrans" cxnId="{65680584-5530-43D2-A8AA-80F2F2B6A6F0}">
      <dgm:prSet/>
      <dgm:spPr/>
      <dgm:t>
        <a:bodyPr/>
        <a:lstStyle/>
        <a:p>
          <a:endParaRPr lang="en-US"/>
        </a:p>
      </dgm:t>
    </dgm:pt>
    <dgm:pt modelId="{19B85ED6-1AA1-4183-ABF3-562AB0E25D1A}">
      <dgm:prSet phldrT="[Text]" custT="1"/>
      <dgm:spPr/>
      <dgm:t>
        <a:bodyPr/>
        <a:lstStyle/>
        <a:p>
          <a:r>
            <a:rPr lang="en-US" sz="2400" dirty="0" smtClean="0"/>
            <a:t>Advance two-way metering capabilities</a:t>
          </a:r>
        </a:p>
      </dgm:t>
    </dgm:pt>
    <dgm:pt modelId="{A3785C49-C991-4BF0-92D1-7C02F29FA661}" type="parTrans" cxnId="{2BF42C96-232D-449F-8AF2-34792661218B}">
      <dgm:prSet/>
      <dgm:spPr/>
      <dgm:t>
        <a:bodyPr/>
        <a:lstStyle/>
        <a:p>
          <a:endParaRPr lang="en-US"/>
        </a:p>
      </dgm:t>
    </dgm:pt>
    <dgm:pt modelId="{B0AD9540-AEB1-49E1-9BDD-0981177D677E}" type="sibTrans" cxnId="{2BF42C96-232D-449F-8AF2-34792661218B}">
      <dgm:prSet/>
      <dgm:spPr/>
      <dgm:t>
        <a:bodyPr/>
        <a:lstStyle/>
        <a:p>
          <a:endParaRPr lang="en-US"/>
        </a:p>
      </dgm:t>
    </dgm:pt>
    <dgm:pt modelId="{E0F83CC6-4258-48FE-B98C-66158D1A8883}">
      <dgm:prSet phldrT="[Text]" custT="1"/>
      <dgm:spPr/>
      <dgm:t>
        <a:bodyPr/>
        <a:lstStyle/>
        <a:p>
          <a:r>
            <a:rPr lang="en-US" sz="2400" dirty="0" smtClean="0"/>
            <a:t>Evolve Business Intelligence (BI) capabilities</a:t>
          </a:r>
          <a:endParaRPr lang="en-US" dirty="0"/>
        </a:p>
      </dgm:t>
    </dgm:pt>
    <dgm:pt modelId="{18BAB72D-D5DA-4C24-998C-DCB658AB43D6}" type="parTrans" cxnId="{6B93A8A1-6EB6-4566-B68F-05957758DD0A}">
      <dgm:prSet/>
      <dgm:spPr/>
      <dgm:t>
        <a:bodyPr/>
        <a:lstStyle/>
        <a:p>
          <a:endParaRPr lang="en-US"/>
        </a:p>
      </dgm:t>
    </dgm:pt>
    <dgm:pt modelId="{27FEB201-D83C-407E-839A-12C54C111698}" type="sibTrans" cxnId="{6B93A8A1-6EB6-4566-B68F-05957758DD0A}">
      <dgm:prSet/>
      <dgm:spPr/>
      <dgm:t>
        <a:bodyPr/>
        <a:lstStyle/>
        <a:p>
          <a:endParaRPr lang="en-US"/>
        </a:p>
      </dgm:t>
    </dgm:pt>
    <dgm:pt modelId="{65FCA831-4BC5-40E5-B021-48EDD2943EAF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dirty="0" smtClean="0"/>
            <a:t>Expand energy efficiency programs</a:t>
          </a:r>
          <a:endParaRPr lang="en-US" sz="2400" dirty="0"/>
        </a:p>
      </dgm:t>
    </dgm:pt>
    <dgm:pt modelId="{A8DFDBA4-2DEB-4869-8B0F-D3ABB93B12DA}" type="parTrans" cxnId="{8B113335-1C02-4F44-A981-41C9E21EF69E}">
      <dgm:prSet/>
      <dgm:spPr/>
      <dgm:t>
        <a:bodyPr/>
        <a:lstStyle/>
        <a:p>
          <a:endParaRPr lang="en-US"/>
        </a:p>
      </dgm:t>
    </dgm:pt>
    <dgm:pt modelId="{F6E367B2-0275-440C-B6E2-8E840FDA2F62}" type="sibTrans" cxnId="{8B113335-1C02-4F44-A981-41C9E21EF69E}">
      <dgm:prSet/>
      <dgm:spPr/>
      <dgm:t>
        <a:bodyPr/>
        <a:lstStyle/>
        <a:p>
          <a:endParaRPr lang="en-US"/>
        </a:p>
      </dgm:t>
    </dgm:pt>
    <dgm:pt modelId="{5AEEF7D0-EB6B-45F2-B282-16FE0BB32489}" type="pres">
      <dgm:prSet presAssocID="{DF61F227-17E5-43A7-882C-DD58012996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4272A0-7531-48B6-9A7C-23B42752AC55}" type="pres">
      <dgm:prSet presAssocID="{EEA5BD77-CE8B-44B2-A793-717F659327CA}" presName="linNode" presStyleCnt="0"/>
      <dgm:spPr/>
    </dgm:pt>
    <dgm:pt modelId="{AC72B199-709C-4C9A-91BC-174B0C8E530C}" type="pres">
      <dgm:prSet presAssocID="{EEA5BD77-CE8B-44B2-A793-717F659327CA}" presName="parentText" presStyleLbl="node1" presStyleIdx="0" presStyleCnt="1" custScaleX="54717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50F5B-C889-40AE-A8A5-069B483EA7EF}" type="pres">
      <dgm:prSet presAssocID="{EEA5BD77-CE8B-44B2-A793-717F659327CA}" presName="descendantText" presStyleLbl="alignAccFollowNode1" presStyleIdx="0" presStyleCnt="1" custScaleX="125594" custScaleY="108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C5AE99-6C85-48C6-B2FD-5990EBF65F88}" type="presOf" srcId="{DF61F227-17E5-43A7-882C-DD58012996CC}" destId="{5AEEF7D0-EB6B-45F2-B282-16FE0BB32489}" srcOrd="0" destOrd="0" presId="urn:microsoft.com/office/officeart/2005/8/layout/vList5"/>
    <dgm:cxn modelId="{28F048C3-CF63-40A8-BBE8-F20E39FDCC5B}" type="presOf" srcId="{3E31C751-2F0F-4EFE-8E8A-3F3ED8CC5EA8}" destId="{E6950F5B-C889-40AE-A8A5-069B483EA7EF}" srcOrd="0" destOrd="3" presId="urn:microsoft.com/office/officeart/2005/8/layout/vList5"/>
    <dgm:cxn modelId="{2BF42C96-232D-449F-8AF2-34792661218B}" srcId="{EEA5BD77-CE8B-44B2-A793-717F659327CA}" destId="{19B85ED6-1AA1-4183-ABF3-562AB0E25D1A}" srcOrd="1" destOrd="0" parTransId="{A3785C49-C991-4BF0-92D1-7C02F29FA661}" sibTransId="{B0AD9540-AEB1-49E1-9BDD-0981177D677E}"/>
    <dgm:cxn modelId="{2A143F5D-5932-4017-A8D0-879CE1A69B9F}" type="presOf" srcId="{65FCA831-4BC5-40E5-B021-48EDD2943EAF}" destId="{E6950F5B-C889-40AE-A8A5-069B483EA7EF}" srcOrd="0" destOrd="4" presId="urn:microsoft.com/office/officeart/2005/8/layout/vList5"/>
    <dgm:cxn modelId="{6F62EE80-8FAC-4D44-8907-57022B0D7370}" type="presOf" srcId="{EEA5BD77-CE8B-44B2-A793-717F659327CA}" destId="{AC72B199-709C-4C9A-91BC-174B0C8E530C}" srcOrd="0" destOrd="0" presId="urn:microsoft.com/office/officeart/2005/8/layout/vList5"/>
    <dgm:cxn modelId="{9CAFF872-1F66-4298-806C-1BEF1B92F2DC}" srcId="{EEA5BD77-CE8B-44B2-A793-717F659327CA}" destId="{538AEE1F-DA70-4915-ABD1-F0031C605B5B}" srcOrd="5" destOrd="0" parTransId="{79076030-E991-46B0-ACC9-A8D28B700BC4}" sibTransId="{0332AD7D-5787-400C-B33B-DEAC5CFDD4F2}"/>
    <dgm:cxn modelId="{60632C85-04DB-4276-88FF-3954091CBC6A}" type="presOf" srcId="{538AEE1F-DA70-4915-ABD1-F0031C605B5B}" destId="{E6950F5B-C889-40AE-A8A5-069B483EA7EF}" srcOrd="0" destOrd="5" presId="urn:microsoft.com/office/officeart/2005/8/layout/vList5"/>
    <dgm:cxn modelId="{09600FD2-E29C-4AC2-93C2-04AD3A496A9B}" type="presOf" srcId="{19B85ED6-1AA1-4183-ABF3-562AB0E25D1A}" destId="{E6950F5B-C889-40AE-A8A5-069B483EA7EF}" srcOrd="0" destOrd="1" presId="urn:microsoft.com/office/officeart/2005/8/layout/vList5"/>
    <dgm:cxn modelId="{C139AF0B-08BB-4A46-A12C-1CA0FE9619C5}" srcId="{EEA5BD77-CE8B-44B2-A793-717F659327CA}" destId="{BB2F6E51-F268-41B8-8C79-E8F55B813125}" srcOrd="0" destOrd="0" parTransId="{D31C35EE-088E-4791-8861-195443069904}" sibTransId="{6AA66D46-4A2E-4E3F-BB91-F77F9C3DD424}"/>
    <dgm:cxn modelId="{93CF8C5D-5612-4368-897E-DFC3C37BBBB8}" type="presOf" srcId="{E0F83CC6-4258-48FE-B98C-66158D1A8883}" destId="{E6950F5B-C889-40AE-A8A5-069B483EA7EF}" srcOrd="0" destOrd="2" presId="urn:microsoft.com/office/officeart/2005/8/layout/vList5"/>
    <dgm:cxn modelId="{8B113335-1C02-4F44-A981-41C9E21EF69E}" srcId="{EEA5BD77-CE8B-44B2-A793-717F659327CA}" destId="{65FCA831-4BC5-40E5-B021-48EDD2943EAF}" srcOrd="4" destOrd="0" parTransId="{A8DFDBA4-2DEB-4869-8B0F-D3ABB93B12DA}" sibTransId="{F6E367B2-0275-440C-B6E2-8E840FDA2F62}"/>
    <dgm:cxn modelId="{6B93A8A1-6EB6-4566-B68F-05957758DD0A}" srcId="{EEA5BD77-CE8B-44B2-A793-717F659327CA}" destId="{E0F83CC6-4258-48FE-B98C-66158D1A8883}" srcOrd="2" destOrd="0" parTransId="{18BAB72D-D5DA-4C24-998C-DCB658AB43D6}" sibTransId="{27FEB201-D83C-407E-839A-12C54C111698}"/>
    <dgm:cxn modelId="{3E8BDC17-2D8E-41FD-B9AD-077DEF2175EC}" srcId="{DF61F227-17E5-43A7-882C-DD58012996CC}" destId="{EEA5BD77-CE8B-44B2-A793-717F659327CA}" srcOrd="0" destOrd="0" parTransId="{E337EE36-8C5E-4590-8C11-4EDFEF6D503D}" sibTransId="{AFB17849-2D1D-4799-8F7C-02FD9AFA9D79}"/>
    <dgm:cxn modelId="{65680584-5530-43D2-A8AA-80F2F2B6A6F0}" srcId="{EEA5BD77-CE8B-44B2-A793-717F659327CA}" destId="{3E31C751-2F0F-4EFE-8E8A-3F3ED8CC5EA8}" srcOrd="3" destOrd="0" parTransId="{80B78698-78AC-4721-97DC-CD785BF535B3}" sibTransId="{B84669FD-2CD0-4D15-A427-CF933395AEF9}"/>
    <dgm:cxn modelId="{9010C101-362B-49E9-807A-D73FC6504334}" type="presOf" srcId="{BB2F6E51-F268-41B8-8C79-E8F55B813125}" destId="{E6950F5B-C889-40AE-A8A5-069B483EA7EF}" srcOrd="0" destOrd="0" presId="urn:microsoft.com/office/officeart/2005/8/layout/vList5"/>
    <dgm:cxn modelId="{ECD0056F-9945-4BF7-BAE8-58AF4A944E47}" type="presOf" srcId="{B83795EC-B176-4545-B179-BCC8ED5D0DC9}" destId="{E6950F5B-C889-40AE-A8A5-069B483EA7EF}" srcOrd="0" destOrd="6" presId="urn:microsoft.com/office/officeart/2005/8/layout/vList5"/>
    <dgm:cxn modelId="{A25B6636-ADE2-4499-9C35-2D4B3D241524}" srcId="{EEA5BD77-CE8B-44B2-A793-717F659327CA}" destId="{B83795EC-B176-4545-B179-BCC8ED5D0DC9}" srcOrd="6" destOrd="0" parTransId="{D7C5323C-B7CC-4ABC-8987-3AA4D6C20E24}" sibTransId="{8F9F4992-5EBB-4473-9949-CE8D2EDC5F82}"/>
    <dgm:cxn modelId="{0B5D4FEE-3F78-4D12-9841-306F3D7F5E96}" type="presParOf" srcId="{5AEEF7D0-EB6B-45F2-B282-16FE0BB32489}" destId="{804272A0-7531-48B6-9A7C-23B42752AC55}" srcOrd="0" destOrd="0" presId="urn:microsoft.com/office/officeart/2005/8/layout/vList5"/>
    <dgm:cxn modelId="{314835C7-5C9A-4E74-B2E2-D61214BEB40B}" type="presParOf" srcId="{804272A0-7531-48B6-9A7C-23B42752AC55}" destId="{AC72B199-709C-4C9A-91BC-174B0C8E530C}" srcOrd="0" destOrd="0" presId="urn:microsoft.com/office/officeart/2005/8/layout/vList5"/>
    <dgm:cxn modelId="{0E0914F2-75E7-4A33-A387-61402356E513}" type="presParOf" srcId="{804272A0-7531-48B6-9A7C-23B42752AC55}" destId="{E6950F5B-C889-40AE-A8A5-069B483EA7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61F227-17E5-43A7-882C-DD58012996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33C2D-E101-4A9B-9696-090279802D70}">
      <dgm:prSet phldrT="[Text]" custT="1"/>
      <dgm:spPr/>
      <dgm:t>
        <a:bodyPr/>
        <a:lstStyle/>
        <a:p>
          <a:r>
            <a:rPr lang="en-US" sz="2800" dirty="0" smtClean="0"/>
            <a:t>Pay down debt</a:t>
          </a:r>
          <a:endParaRPr lang="en-US" sz="2800" dirty="0"/>
        </a:p>
      </dgm:t>
    </dgm:pt>
    <dgm:pt modelId="{782593DB-0925-4850-99A5-561C65EB4458}" type="parTrans" cxnId="{EBC0F79A-CC36-4F5C-AAB6-1C4749998830}">
      <dgm:prSet/>
      <dgm:spPr/>
      <dgm:t>
        <a:bodyPr/>
        <a:lstStyle/>
        <a:p>
          <a:endParaRPr lang="en-US"/>
        </a:p>
      </dgm:t>
    </dgm:pt>
    <dgm:pt modelId="{B6AE5C78-BAE4-499E-938E-0B4D5EF87450}" type="sibTrans" cxnId="{EBC0F79A-CC36-4F5C-AAB6-1C4749998830}">
      <dgm:prSet/>
      <dgm:spPr/>
      <dgm:t>
        <a:bodyPr/>
        <a:lstStyle/>
        <a:p>
          <a:endParaRPr lang="en-US"/>
        </a:p>
      </dgm:t>
    </dgm:pt>
    <dgm:pt modelId="{0FCC3F79-BA8E-467A-81E3-FA33F8E739F7}">
      <dgm:prSet phldrT="[Text]"/>
      <dgm:spPr/>
      <dgm:t>
        <a:bodyPr/>
        <a:lstStyle/>
        <a:p>
          <a:r>
            <a:rPr lang="en-US" dirty="0" smtClean="0"/>
            <a:t>Achieve debt ratio of less than 35% one year ahead of 2019 target</a:t>
          </a:r>
          <a:endParaRPr lang="en-US" dirty="0"/>
        </a:p>
      </dgm:t>
    </dgm:pt>
    <dgm:pt modelId="{5544BF3E-0633-43A1-94E9-820C35F4E3FA}" type="parTrans" cxnId="{2AFC3ECC-46DE-4ADF-B2AC-753ADD1FE7ED}">
      <dgm:prSet/>
      <dgm:spPr/>
      <dgm:t>
        <a:bodyPr/>
        <a:lstStyle/>
        <a:p>
          <a:endParaRPr lang="en-US"/>
        </a:p>
      </dgm:t>
    </dgm:pt>
    <dgm:pt modelId="{6C5315C5-7A19-4F74-9977-7FB9A738DBA9}" type="sibTrans" cxnId="{2AFC3ECC-46DE-4ADF-B2AC-753ADD1FE7ED}">
      <dgm:prSet/>
      <dgm:spPr/>
      <dgm:t>
        <a:bodyPr/>
        <a:lstStyle/>
        <a:p>
          <a:endParaRPr lang="en-US"/>
        </a:p>
      </dgm:t>
    </dgm:pt>
    <dgm:pt modelId="{E68C4D7D-632F-4559-9D98-CF398525AAAA}">
      <dgm:prSet phldrT="[Text]" custT="1"/>
      <dgm:spPr/>
      <dgm:t>
        <a:bodyPr/>
        <a:lstStyle/>
        <a:p>
          <a:r>
            <a:rPr lang="en-US" sz="2800" dirty="0" smtClean="0"/>
            <a:t>Public Power Benefit Program</a:t>
          </a:r>
          <a:endParaRPr lang="en-US" sz="2800" dirty="0"/>
        </a:p>
      </dgm:t>
    </dgm:pt>
    <dgm:pt modelId="{BB0B9FFB-E20B-4215-8D94-5CFF39693BFC}" type="parTrans" cxnId="{B596CAC7-2E2C-413E-A1EA-50499C1D286E}">
      <dgm:prSet/>
      <dgm:spPr/>
      <dgm:t>
        <a:bodyPr/>
        <a:lstStyle/>
        <a:p>
          <a:endParaRPr lang="en-US"/>
        </a:p>
      </dgm:t>
    </dgm:pt>
    <dgm:pt modelId="{D2BF8B90-067C-4470-B48C-B39DD2FAC6BA}" type="sibTrans" cxnId="{B596CAC7-2E2C-413E-A1EA-50499C1D286E}">
      <dgm:prSet/>
      <dgm:spPr/>
      <dgm:t>
        <a:bodyPr/>
        <a:lstStyle/>
        <a:p>
          <a:endParaRPr lang="en-US"/>
        </a:p>
      </dgm:t>
    </dgm:pt>
    <dgm:pt modelId="{5E8421EF-2E49-45D9-B57B-4BCE35D620D7}">
      <dgm:prSet phldrT="[Text]"/>
      <dgm:spPr/>
      <dgm:t>
        <a:bodyPr/>
        <a:lstStyle/>
        <a:p>
          <a:r>
            <a:rPr lang="en-US" dirty="0" smtClean="0"/>
            <a:t>Continue Fiber system expansion</a:t>
          </a:r>
          <a:endParaRPr lang="en-US" dirty="0"/>
        </a:p>
      </dgm:t>
    </dgm:pt>
    <dgm:pt modelId="{8458FFD3-100B-433C-9C24-A4E251B2F833}" type="parTrans" cxnId="{4FBF1B53-919B-43F1-8BE9-8470894BB5BE}">
      <dgm:prSet/>
      <dgm:spPr/>
      <dgm:t>
        <a:bodyPr/>
        <a:lstStyle/>
        <a:p>
          <a:endParaRPr lang="en-US"/>
        </a:p>
      </dgm:t>
    </dgm:pt>
    <dgm:pt modelId="{B3C60871-B0B2-4822-957F-CC74F0BB4A6C}" type="sibTrans" cxnId="{4FBF1B53-919B-43F1-8BE9-8470894BB5BE}">
      <dgm:prSet/>
      <dgm:spPr/>
      <dgm:t>
        <a:bodyPr/>
        <a:lstStyle/>
        <a:p>
          <a:endParaRPr lang="en-US"/>
        </a:p>
      </dgm:t>
    </dgm:pt>
    <dgm:pt modelId="{CC7FB754-34DA-4A7E-B76C-B3AC3D7B86BA}">
      <dgm:prSet phldrT="[Text]"/>
      <dgm:spPr/>
      <dgm:t>
        <a:bodyPr/>
        <a:lstStyle/>
        <a:p>
          <a:r>
            <a:rPr lang="en-US" dirty="0" smtClean="0"/>
            <a:t>Complete feasibility studies </a:t>
          </a:r>
          <a:endParaRPr lang="en-US" dirty="0"/>
        </a:p>
      </dgm:t>
    </dgm:pt>
    <dgm:pt modelId="{9C8E0EBC-0DFD-4DB6-BDBB-ECF9EB7BA399}" type="parTrans" cxnId="{9612C2C3-AF2B-43C7-B4F4-7AC3D29E00AC}">
      <dgm:prSet/>
      <dgm:spPr/>
      <dgm:t>
        <a:bodyPr/>
        <a:lstStyle/>
        <a:p>
          <a:endParaRPr lang="en-US"/>
        </a:p>
      </dgm:t>
    </dgm:pt>
    <dgm:pt modelId="{CBB5431C-6B33-4D8C-B770-6945E03093E2}" type="sibTrans" cxnId="{9612C2C3-AF2B-43C7-B4F4-7AC3D29E00AC}">
      <dgm:prSet/>
      <dgm:spPr/>
      <dgm:t>
        <a:bodyPr/>
        <a:lstStyle/>
        <a:p>
          <a:endParaRPr lang="en-US"/>
        </a:p>
      </dgm:t>
    </dgm:pt>
    <dgm:pt modelId="{CF55B665-CC14-4054-B825-DED9328907EA}">
      <dgm:prSet phldrT="[Text]"/>
      <dgm:spPr/>
      <dgm:t>
        <a:bodyPr/>
        <a:lstStyle/>
        <a:p>
          <a:r>
            <a:rPr lang="en-US" dirty="0" smtClean="0"/>
            <a:t>Continue program for park passes</a:t>
          </a:r>
          <a:endParaRPr lang="en-US" dirty="0"/>
        </a:p>
      </dgm:t>
    </dgm:pt>
    <dgm:pt modelId="{4A74A339-5EBE-44B5-BD68-157D7F08ED72}" type="parTrans" cxnId="{82294A4F-20D8-4DB3-A31C-3C4E5B7C169A}">
      <dgm:prSet/>
      <dgm:spPr/>
      <dgm:t>
        <a:bodyPr/>
        <a:lstStyle/>
        <a:p>
          <a:endParaRPr lang="en-US"/>
        </a:p>
      </dgm:t>
    </dgm:pt>
    <dgm:pt modelId="{21106446-9931-48A7-9323-EB05549112A9}" type="sibTrans" cxnId="{82294A4F-20D8-4DB3-A31C-3C4E5B7C169A}">
      <dgm:prSet/>
      <dgm:spPr/>
      <dgm:t>
        <a:bodyPr/>
        <a:lstStyle/>
        <a:p>
          <a:endParaRPr lang="en-US"/>
        </a:p>
      </dgm:t>
    </dgm:pt>
    <dgm:pt modelId="{BFB9586A-1FA4-4996-B169-8F4494DA8236}">
      <dgm:prSet phldrT="[Text]"/>
      <dgm:spPr/>
      <dgm:t>
        <a:bodyPr/>
        <a:lstStyle/>
        <a:p>
          <a:r>
            <a:rPr lang="en-US" dirty="0" smtClean="0"/>
            <a:t>Debt reduction plans continue</a:t>
          </a:r>
          <a:endParaRPr lang="en-US" dirty="0"/>
        </a:p>
      </dgm:t>
    </dgm:pt>
    <dgm:pt modelId="{F438A386-7793-42A1-8727-323CCC0B902A}" type="parTrans" cxnId="{9097174A-FB8A-490A-AC8E-CA68B9E01960}">
      <dgm:prSet/>
      <dgm:spPr/>
    </dgm:pt>
    <dgm:pt modelId="{CDFC0ED6-6EBF-4D9C-AA56-A993B3E1674B}" type="sibTrans" cxnId="{9097174A-FB8A-490A-AC8E-CA68B9E01960}">
      <dgm:prSet/>
      <dgm:spPr/>
    </dgm:pt>
    <dgm:pt modelId="{5AEEF7D0-EB6B-45F2-B282-16FE0BB32489}" type="pres">
      <dgm:prSet presAssocID="{DF61F227-17E5-43A7-882C-DD58012996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C1FA2-9C08-4F57-8333-9B7534A97A9E}" type="pres">
      <dgm:prSet presAssocID="{48B33C2D-E101-4A9B-9696-090279802D70}" presName="linNode" presStyleCnt="0"/>
      <dgm:spPr/>
    </dgm:pt>
    <dgm:pt modelId="{FBEB9E45-C9AB-4643-950C-FD00A5FD456B}" type="pres">
      <dgm:prSet presAssocID="{48B33C2D-E101-4A9B-9696-090279802D70}" presName="parentText" presStyleLbl="node1" presStyleIdx="0" presStyleCnt="2" custScaleX="625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580CD-41CD-4223-88A9-47F611EF3A59}" type="pres">
      <dgm:prSet presAssocID="{48B33C2D-E101-4A9B-9696-090279802D70}" presName="descendantText" presStyleLbl="alignAccFollowNode1" presStyleIdx="0" presStyleCnt="2" custScaleX="132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36682-F6D9-4A6E-8D7A-96AC2A22511C}" type="pres">
      <dgm:prSet presAssocID="{B6AE5C78-BAE4-499E-938E-0B4D5EF87450}" presName="sp" presStyleCnt="0"/>
      <dgm:spPr/>
    </dgm:pt>
    <dgm:pt modelId="{9E380C12-72C2-4512-93C3-8C9FFCC47E78}" type="pres">
      <dgm:prSet presAssocID="{E68C4D7D-632F-4559-9D98-CF398525AAAA}" presName="linNode" presStyleCnt="0"/>
      <dgm:spPr/>
    </dgm:pt>
    <dgm:pt modelId="{C07AC59D-4CD4-48A7-A7E7-263CFF09ED8F}" type="pres">
      <dgm:prSet presAssocID="{E68C4D7D-632F-4559-9D98-CF398525AAAA}" presName="parentText" presStyleLbl="node1" presStyleIdx="1" presStyleCnt="2" custScaleX="1285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6EEC1-1CBE-48A1-B21F-6B73A6817E7F}" type="pres">
      <dgm:prSet presAssocID="{E68C4D7D-632F-4559-9D98-CF398525AAAA}" presName="descendantText" presStyleLbl="alignAccFollowNode1" presStyleIdx="1" presStyleCnt="2" custScaleX="265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173F1-C667-4550-9709-4EBB727175B6}" type="presOf" srcId="{0FCC3F79-BA8E-467A-81E3-FA33F8E739F7}" destId="{C43580CD-41CD-4223-88A9-47F611EF3A59}" srcOrd="0" destOrd="1" presId="urn:microsoft.com/office/officeart/2005/8/layout/vList5"/>
    <dgm:cxn modelId="{82294A4F-20D8-4DB3-A31C-3C4E5B7C169A}" srcId="{E68C4D7D-632F-4559-9D98-CF398525AAAA}" destId="{CF55B665-CC14-4054-B825-DED9328907EA}" srcOrd="1" destOrd="0" parTransId="{4A74A339-5EBE-44B5-BD68-157D7F08ED72}" sibTransId="{21106446-9931-48A7-9323-EB05549112A9}"/>
    <dgm:cxn modelId="{C1829CE3-9452-4F37-AF7A-BB5FFC9BF29D}" type="presOf" srcId="{DF61F227-17E5-43A7-882C-DD58012996CC}" destId="{5AEEF7D0-EB6B-45F2-B282-16FE0BB32489}" srcOrd="0" destOrd="0" presId="urn:microsoft.com/office/officeart/2005/8/layout/vList5"/>
    <dgm:cxn modelId="{EBC0F79A-CC36-4F5C-AAB6-1C4749998830}" srcId="{DF61F227-17E5-43A7-882C-DD58012996CC}" destId="{48B33C2D-E101-4A9B-9696-090279802D70}" srcOrd="0" destOrd="0" parTransId="{782593DB-0925-4850-99A5-561C65EB4458}" sibTransId="{B6AE5C78-BAE4-499E-938E-0B4D5EF87450}"/>
    <dgm:cxn modelId="{EAF42C30-172C-4369-B250-26FEF7B80739}" type="presOf" srcId="{E68C4D7D-632F-4559-9D98-CF398525AAAA}" destId="{C07AC59D-4CD4-48A7-A7E7-263CFF09ED8F}" srcOrd="0" destOrd="0" presId="urn:microsoft.com/office/officeart/2005/8/layout/vList5"/>
    <dgm:cxn modelId="{9612C2C3-AF2B-43C7-B4F4-7AC3D29E00AC}" srcId="{E68C4D7D-632F-4559-9D98-CF398525AAAA}" destId="{CC7FB754-34DA-4A7E-B76C-B3AC3D7B86BA}" srcOrd="2" destOrd="0" parTransId="{9C8E0EBC-0DFD-4DB6-BDBB-ECF9EB7BA399}" sibTransId="{CBB5431C-6B33-4D8C-B770-6945E03093E2}"/>
    <dgm:cxn modelId="{96CBE4AA-2322-40D8-AECF-A710F8DD5993}" type="presOf" srcId="{BFB9586A-1FA4-4996-B169-8F4494DA8236}" destId="{C43580CD-41CD-4223-88A9-47F611EF3A59}" srcOrd="0" destOrd="0" presId="urn:microsoft.com/office/officeart/2005/8/layout/vList5"/>
    <dgm:cxn modelId="{2AFC3ECC-46DE-4ADF-B2AC-753ADD1FE7ED}" srcId="{48B33C2D-E101-4A9B-9696-090279802D70}" destId="{0FCC3F79-BA8E-467A-81E3-FA33F8E739F7}" srcOrd="1" destOrd="0" parTransId="{5544BF3E-0633-43A1-94E9-820C35F4E3FA}" sibTransId="{6C5315C5-7A19-4F74-9977-7FB9A738DBA9}"/>
    <dgm:cxn modelId="{9DA54396-E90F-4A74-8F54-34F97FEB8BE8}" type="presOf" srcId="{48B33C2D-E101-4A9B-9696-090279802D70}" destId="{FBEB9E45-C9AB-4643-950C-FD00A5FD456B}" srcOrd="0" destOrd="0" presId="urn:microsoft.com/office/officeart/2005/8/layout/vList5"/>
    <dgm:cxn modelId="{B596CAC7-2E2C-413E-A1EA-50499C1D286E}" srcId="{DF61F227-17E5-43A7-882C-DD58012996CC}" destId="{E68C4D7D-632F-4559-9D98-CF398525AAAA}" srcOrd="1" destOrd="0" parTransId="{BB0B9FFB-E20B-4215-8D94-5CFF39693BFC}" sibTransId="{D2BF8B90-067C-4470-B48C-B39DD2FAC6BA}"/>
    <dgm:cxn modelId="{393CCC35-674C-4E75-8271-74595C3099DC}" type="presOf" srcId="{5E8421EF-2E49-45D9-B57B-4BCE35D620D7}" destId="{5426EEC1-1CBE-48A1-B21F-6B73A6817E7F}" srcOrd="0" destOrd="0" presId="urn:microsoft.com/office/officeart/2005/8/layout/vList5"/>
    <dgm:cxn modelId="{4FBF1B53-919B-43F1-8BE9-8470894BB5BE}" srcId="{E68C4D7D-632F-4559-9D98-CF398525AAAA}" destId="{5E8421EF-2E49-45D9-B57B-4BCE35D620D7}" srcOrd="0" destOrd="0" parTransId="{8458FFD3-100B-433C-9C24-A4E251B2F833}" sibTransId="{B3C60871-B0B2-4822-957F-CC74F0BB4A6C}"/>
    <dgm:cxn modelId="{25EB9A2D-9C37-4DD7-877F-A124C9E55617}" type="presOf" srcId="{CF55B665-CC14-4054-B825-DED9328907EA}" destId="{5426EEC1-1CBE-48A1-B21F-6B73A6817E7F}" srcOrd="0" destOrd="1" presId="urn:microsoft.com/office/officeart/2005/8/layout/vList5"/>
    <dgm:cxn modelId="{9097174A-FB8A-490A-AC8E-CA68B9E01960}" srcId="{48B33C2D-E101-4A9B-9696-090279802D70}" destId="{BFB9586A-1FA4-4996-B169-8F4494DA8236}" srcOrd="0" destOrd="0" parTransId="{F438A386-7793-42A1-8727-323CCC0B902A}" sibTransId="{CDFC0ED6-6EBF-4D9C-AA56-A993B3E1674B}"/>
    <dgm:cxn modelId="{F8A763B2-1589-4753-AD84-B9AA5BC75DCB}" type="presOf" srcId="{CC7FB754-34DA-4A7E-B76C-B3AC3D7B86BA}" destId="{5426EEC1-1CBE-48A1-B21F-6B73A6817E7F}" srcOrd="0" destOrd="2" presId="urn:microsoft.com/office/officeart/2005/8/layout/vList5"/>
    <dgm:cxn modelId="{3D01E25B-F1E9-404C-A2EE-30868A87DC98}" type="presParOf" srcId="{5AEEF7D0-EB6B-45F2-B282-16FE0BB32489}" destId="{45CC1FA2-9C08-4F57-8333-9B7534A97A9E}" srcOrd="0" destOrd="0" presId="urn:microsoft.com/office/officeart/2005/8/layout/vList5"/>
    <dgm:cxn modelId="{F38B6CC1-2D1E-420E-8720-7D8689B6A667}" type="presParOf" srcId="{45CC1FA2-9C08-4F57-8333-9B7534A97A9E}" destId="{FBEB9E45-C9AB-4643-950C-FD00A5FD456B}" srcOrd="0" destOrd="0" presId="urn:microsoft.com/office/officeart/2005/8/layout/vList5"/>
    <dgm:cxn modelId="{CB9B60DA-BB10-4671-844A-7DAFB9E9C286}" type="presParOf" srcId="{45CC1FA2-9C08-4F57-8333-9B7534A97A9E}" destId="{C43580CD-41CD-4223-88A9-47F611EF3A59}" srcOrd="1" destOrd="0" presId="urn:microsoft.com/office/officeart/2005/8/layout/vList5"/>
    <dgm:cxn modelId="{6732227B-248B-4B52-B5A3-F7147ECABF88}" type="presParOf" srcId="{5AEEF7D0-EB6B-45F2-B282-16FE0BB32489}" destId="{5F136682-F6D9-4A6E-8D7A-96AC2A22511C}" srcOrd="1" destOrd="0" presId="urn:microsoft.com/office/officeart/2005/8/layout/vList5"/>
    <dgm:cxn modelId="{8129070F-51D5-4EC1-8BDC-4E52472A260F}" type="presParOf" srcId="{5AEEF7D0-EB6B-45F2-B282-16FE0BB32489}" destId="{9E380C12-72C2-4512-93C3-8C9FFCC47E78}" srcOrd="2" destOrd="0" presId="urn:microsoft.com/office/officeart/2005/8/layout/vList5"/>
    <dgm:cxn modelId="{82A53C23-D4B6-4170-A113-4E5473163BB6}" type="presParOf" srcId="{9E380C12-72C2-4512-93C3-8C9FFCC47E78}" destId="{C07AC59D-4CD4-48A7-A7E7-263CFF09ED8F}" srcOrd="0" destOrd="0" presId="urn:microsoft.com/office/officeart/2005/8/layout/vList5"/>
    <dgm:cxn modelId="{EF0BA12A-5442-4788-9B9F-083F98418A16}" type="presParOf" srcId="{9E380C12-72C2-4512-93C3-8C9FFCC47E78}" destId="{5426EEC1-1CBE-48A1-B21F-6B73A6817E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E691F7-7192-49E5-83BD-044D9A7211B8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C49D3-CEBE-4EC8-AD1F-BFD5EFE4652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dirty="0" smtClean="0"/>
            <a:t>Rate of Return   7.6% - 3.5% </a:t>
          </a:r>
          <a:r>
            <a:rPr lang="en-US" sz="2400" b="1" i="1" dirty="0" smtClean="0">
              <a:solidFill>
                <a:schemeClr val="accent6">
                  <a:lumMod val="75000"/>
                </a:schemeClr>
              </a:solidFill>
            </a:rPr>
            <a:t>Target </a:t>
          </a:r>
        </a:p>
        <a:p>
          <a:pPr>
            <a:spcAft>
              <a:spcPct val="35000"/>
            </a:spcAft>
          </a:pPr>
          <a:r>
            <a:rPr lang="en-US" sz="2000" b="1" i="1" dirty="0" smtClean="0">
              <a:solidFill>
                <a:schemeClr val="accent6">
                  <a:lumMod val="75000"/>
                </a:schemeClr>
              </a:solidFill>
            </a:rPr>
            <a:t>2017-19 &gt;4%  2020-21 &gt;2%</a:t>
          </a:r>
          <a:endParaRPr lang="en-US" sz="10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4F85D451-176B-4E2A-AABF-A1CBCB909DB0}" type="parTrans" cxnId="{FAB7B67F-0CC2-4977-BCF9-BDEADA783A51}">
      <dgm:prSet/>
      <dgm:spPr/>
      <dgm:t>
        <a:bodyPr/>
        <a:lstStyle/>
        <a:p>
          <a:endParaRPr lang="en-US"/>
        </a:p>
      </dgm:t>
    </dgm:pt>
    <dgm:pt modelId="{22D69EF9-76D5-4D4E-B8B8-65545F0886ED}" type="sibTrans" cxnId="{FAB7B67F-0CC2-4977-BCF9-BDEADA783A51}">
      <dgm:prSet/>
      <dgm:spPr/>
      <dgm:t>
        <a:bodyPr/>
        <a:lstStyle/>
        <a:p>
          <a:endParaRPr lang="en-US"/>
        </a:p>
      </dgm:t>
    </dgm:pt>
    <dgm:pt modelId="{7A16D6EA-DBE5-4AF8-90DB-D67B122D392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dirty="0" smtClean="0"/>
            <a:t>Combined Cover</a:t>
          </a:r>
        </a:p>
        <a:p>
          <a:pPr>
            <a:spcAft>
              <a:spcPct val="35000"/>
            </a:spcAft>
          </a:pPr>
          <a:r>
            <a:rPr lang="en-US" sz="2400" b="1" dirty="0" smtClean="0"/>
            <a:t>2.7 - 3.1</a:t>
          </a:r>
        </a:p>
        <a:p>
          <a:pPr>
            <a:spcAft>
              <a:spcPct val="35000"/>
            </a:spcAft>
          </a:pPr>
          <a:r>
            <a:rPr lang="en-US" sz="2400" b="1" i="1" dirty="0" smtClean="0">
              <a:solidFill>
                <a:schemeClr val="accent6">
                  <a:lumMod val="75000"/>
                </a:schemeClr>
              </a:solidFill>
            </a:rPr>
            <a:t>Target &gt; 2.0</a:t>
          </a:r>
          <a:endParaRPr lang="en-US" sz="24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A1F3E880-4E74-4B18-9361-B0F4AE790737}" type="parTrans" cxnId="{8B2D22E1-4716-4045-82E3-DC7D4A4107BB}">
      <dgm:prSet/>
      <dgm:spPr/>
      <dgm:t>
        <a:bodyPr/>
        <a:lstStyle/>
        <a:p>
          <a:endParaRPr lang="en-US"/>
        </a:p>
      </dgm:t>
    </dgm:pt>
    <dgm:pt modelId="{DA3ACC68-EF7D-4B85-B5D9-72B9EB9CA7A3}" type="sibTrans" cxnId="{8B2D22E1-4716-4045-82E3-DC7D4A4107BB}">
      <dgm:prSet/>
      <dgm:spPr/>
      <dgm:t>
        <a:bodyPr/>
        <a:lstStyle/>
        <a:p>
          <a:endParaRPr lang="en-US"/>
        </a:p>
      </dgm:t>
    </dgm:pt>
    <dgm:pt modelId="{ACA5245C-A55C-4CBD-9E8C-AAE00B24A63E}">
      <dgm:prSet phldrT="[Text]" custT="1"/>
      <dgm:spPr/>
      <dgm:t>
        <a:bodyPr/>
        <a:lstStyle/>
        <a:p>
          <a:r>
            <a:rPr lang="en-US" sz="2400" b="1" dirty="0" smtClean="0"/>
            <a:t>Liquidity above $220M  </a:t>
          </a:r>
          <a:r>
            <a:rPr lang="en-US" sz="2400" b="1" i="1" dirty="0" smtClean="0">
              <a:solidFill>
                <a:schemeClr val="accent6">
                  <a:lumMod val="75000"/>
                </a:schemeClr>
              </a:solidFill>
            </a:rPr>
            <a:t>Target &gt; $175 M</a:t>
          </a:r>
          <a:endParaRPr lang="en-US" sz="12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B845EBC4-1A35-4926-A012-B2A7BC220115}" type="parTrans" cxnId="{5EF4B2DC-BBD8-4C8F-B6CF-9F185FE17AA6}">
      <dgm:prSet/>
      <dgm:spPr/>
      <dgm:t>
        <a:bodyPr/>
        <a:lstStyle/>
        <a:p>
          <a:endParaRPr lang="en-US"/>
        </a:p>
      </dgm:t>
    </dgm:pt>
    <dgm:pt modelId="{DFF9A87D-0A0B-471E-B40A-3162F6ECA06A}" type="sibTrans" cxnId="{5EF4B2DC-BBD8-4C8F-B6CF-9F185FE17AA6}">
      <dgm:prSet/>
      <dgm:spPr/>
      <dgm:t>
        <a:bodyPr/>
        <a:lstStyle/>
        <a:p>
          <a:endParaRPr lang="en-US"/>
        </a:p>
      </dgm:t>
    </dgm:pt>
    <dgm:pt modelId="{E366B9D0-75D4-480A-83E6-827488D2888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dirty="0" smtClean="0"/>
            <a:t>Debt Ratio under 33% in 2018   </a:t>
          </a:r>
          <a:r>
            <a:rPr lang="en-US" sz="2400" b="1" dirty="0" smtClean="0">
              <a:solidFill>
                <a:schemeClr val="accent6">
                  <a:lumMod val="75000"/>
                </a:schemeClr>
              </a:solidFill>
            </a:rPr>
            <a:t>Target</a:t>
          </a:r>
        </a:p>
        <a:p>
          <a:pPr>
            <a:spcAft>
              <a:spcPct val="35000"/>
            </a:spcAft>
          </a:pPr>
          <a:r>
            <a:rPr lang="en-US" sz="2000" b="1" i="1" dirty="0" smtClean="0">
              <a:solidFill>
                <a:schemeClr val="accent6">
                  <a:lumMod val="75000"/>
                </a:schemeClr>
              </a:solidFill>
            </a:rPr>
            <a:t>&lt;35% by 2019</a:t>
          </a:r>
          <a:endParaRPr lang="en-US" sz="20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99792D69-6ED7-4C1F-8B70-5C6B8FFF9423}" type="parTrans" cxnId="{0095304D-B8D3-4AF3-8F6D-60F2F8A7A74C}">
      <dgm:prSet/>
      <dgm:spPr/>
      <dgm:t>
        <a:bodyPr/>
        <a:lstStyle/>
        <a:p>
          <a:endParaRPr lang="en-US"/>
        </a:p>
      </dgm:t>
    </dgm:pt>
    <dgm:pt modelId="{012C4044-A3F2-4FB8-A929-BFF5E3AD27E9}" type="sibTrans" cxnId="{0095304D-B8D3-4AF3-8F6D-60F2F8A7A74C}">
      <dgm:prSet/>
      <dgm:spPr/>
      <dgm:t>
        <a:bodyPr/>
        <a:lstStyle/>
        <a:p>
          <a:endParaRPr lang="en-US"/>
        </a:p>
      </dgm:t>
    </dgm:pt>
    <dgm:pt modelId="{85BC019B-0E8E-4DB3-9D9A-124F201F382C}" type="pres">
      <dgm:prSet presAssocID="{D0E691F7-7192-49E5-83BD-044D9A7211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49BF0-34B8-4AA3-A1E1-62B647F51C7D}" type="pres">
      <dgm:prSet presAssocID="{8EAC49D3-CEBE-4EC8-AD1F-BFD5EFE4652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9B1D6-721E-47C2-8F9F-FBD2353EBADE}" type="pres">
      <dgm:prSet presAssocID="{22D69EF9-76D5-4D4E-B8B8-65545F0886ED}" presName="space" presStyleCnt="0"/>
      <dgm:spPr/>
      <dgm:t>
        <a:bodyPr/>
        <a:lstStyle/>
        <a:p>
          <a:endParaRPr lang="en-US"/>
        </a:p>
      </dgm:t>
    </dgm:pt>
    <dgm:pt modelId="{DB5582C8-5FA2-4842-A683-A189B9D896B9}" type="pres">
      <dgm:prSet presAssocID="{7A16D6EA-DBE5-4AF8-90DB-D67B122D392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C4138-8D21-4F48-9C8B-B4D64C87A87E}" type="pres">
      <dgm:prSet presAssocID="{DA3ACC68-EF7D-4B85-B5D9-72B9EB9CA7A3}" presName="space" presStyleCnt="0"/>
      <dgm:spPr/>
      <dgm:t>
        <a:bodyPr/>
        <a:lstStyle/>
        <a:p>
          <a:endParaRPr lang="en-US"/>
        </a:p>
      </dgm:t>
    </dgm:pt>
    <dgm:pt modelId="{8202FD6A-B8D9-40DA-A75D-5014C590406C}" type="pres">
      <dgm:prSet presAssocID="{ACA5245C-A55C-4CBD-9E8C-AAE00B24A63E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F3360-D73D-45EE-B1EB-495F11BF296E}" type="pres">
      <dgm:prSet presAssocID="{DFF9A87D-0A0B-471E-B40A-3162F6ECA06A}" presName="space" presStyleCnt="0"/>
      <dgm:spPr/>
      <dgm:t>
        <a:bodyPr/>
        <a:lstStyle/>
        <a:p>
          <a:endParaRPr lang="en-US"/>
        </a:p>
      </dgm:t>
    </dgm:pt>
    <dgm:pt modelId="{F53172BA-8A16-4460-B719-9F0846F871F6}" type="pres">
      <dgm:prSet presAssocID="{E366B9D0-75D4-480A-83E6-827488D28889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4B2DC-BBD8-4C8F-B6CF-9F185FE17AA6}" srcId="{D0E691F7-7192-49E5-83BD-044D9A7211B8}" destId="{ACA5245C-A55C-4CBD-9E8C-AAE00B24A63E}" srcOrd="2" destOrd="0" parTransId="{B845EBC4-1A35-4926-A012-B2A7BC220115}" sibTransId="{DFF9A87D-0A0B-471E-B40A-3162F6ECA06A}"/>
    <dgm:cxn modelId="{FAB7B67F-0CC2-4977-BCF9-BDEADA783A51}" srcId="{D0E691F7-7192-49E5-83BD-044D9A7211B8}" destId="{8EAC49D3-CEBE-4EC8-AD1F-BFD5EFE46520}" srcOrd="0" destOrd="0" parTransId="{4F85D451-176B-4E2A-AABF-A1CBCB909DB0}" sibTransId="{22D69EF9-76D5-4D4E-B8B8-65545F0886ED}"/>
    <dgm:cxn modelId="{32B1F7A5-238A-49E7-BE4F-3CAE810DFBBD}" type="presOf" srcId="{E366B9D0-75D4-480A-83E6-827488D28889}" destId="{F53172BA-8A16-4460-B719-9F0846F871F6}" srcOrd="0" destOrd="0" presId="urn:microsoft.com/office/officeart/2005/8/layout/venn3"/>
    <dgm:cxn modelId="{2A6AD08B-239A-47DE-8A7C-442233C3100F}" type="presOf" srcId="{ACA5245C-A55C-4CBD-9E8C-AAE00B24A63E}" destId="{8202FD6A-B8D9-40DA-A75D-5014C590406C}" srcOrd="0" destOrd="0" presId="urn:microsoft.com/office/officeart/2005/8/layout/venn3"/>
    <dgm:cxn modelId="{8B2D22E1-4716-4045-82E3-DC7D4A4107BB}" srcId="{D0E691F7-7192-49E5-83BD-044D9A7211B8}" destId="{7A16D6EA-DBE5-4AF8-90DB-D67B122D3929}" srcOrd="1" destOrd="0" parTransId="{A1F3E880-4E74-4B18-9361-B0F4AE790737}" sibTransId="{DA3ACC68-EF7D-4B85-B5D9-72B9EB9CA7A3}"/>
    <dgm:cxn modelId="{47FE5769-D511-4EF2-B685-5D8F95361926}" type="presOf" srcId="{8EAC49D3-CEBE-4EC8-AD1F-BFD5EFE46520}" destId="{87D49BF0-34B8-4AA3-A1E1-62B647F51C7D}" srcOrd="0" destOrd="0" presId="urn:microsoft.com/office/officeart/2005/8/layout/venn3"/>
    <dgm:cxn modelId="{DBEB9138-A588-44C7-B35F-FC998067E547}" type="presOf" srcId="{D0E691F7-7192-49E5-83BD-044D9A7211B8}" destId="{85BC019B-0E8E-4DB3-9D9A-124F201F382C}" srcOrd="0" destOrd="0" presId="urn:microsoft.com/office/officeart/2005/8/layout/venn3"/>
    <dgm:cxn modelId="{6C6FB6CB-4CA8-4B06-B4C4-DF855029CA72}" type="presOf" srcId="{7A16D6EA-DBE5-4AF8-90DB-D67B122D3929}" destId="{DB5582C8-5FA2-4842-A683-A189B9D896B9}" srcOrd="0" destOrd="0" presId="urn:microsoft.com/office/officeart/2005/8/layout/venn3"/>
    <dgm:cxn modelId="{0095304D-B8D3-4AF3-8F6D-60F2F8A7A74C}" srcId="{D0E691F7-7192-49E5-83BD-044D9A7211B8}" destId="{E366B9D0-75D4-480A-83E6-827488D28889}" srcOrd="3" destOrd="0" parTransId="{99792D69-6ED7-4C1F-8B70-5C6B8FFF9423}" sibTransId="{012C4044-A3F2-4FB8-A929-BFF5E3AD27E9}"/>
    <dgm:cxn modelId="{47810B34-01DC-4739-AF52-166E82FE08C2}" type="presParOf" srcId="{85BC019B-0E8E-4DB3-9D9A-124F201F382C}" destId="{87D49BF0-34B8-4AA3-A1E1-62B647F51C7D}" srcOrd="0" destOrd="0" presId="urn:microsoft.com/office/officeart/2005/8/layout/venn3"/>
    <dgm:cxn modelId="{ECA9EDA2-BDC3-4B71-A32A-6936FDF8B0CD}" type="presParOf" srcId="{85BC019B-0E8E-4DB3-9D9A-124F201F382C}" destId="{2649B1D6-721E-47C2-8F9F-FBD2353EBADE}" srcOrd="1" destOrd="0" presId="urn:microsoft.com/office/officeart/2005/8/layout/venn3"/>
    <dgm:cxn modelId="{AD8C4290-FA51-4475-8861-FBAAC89B8C7B}" type="presParOf" srcId="{85BC019B-0E8E-4DB3-9D9A-124F201F382C}" destId="{DB5582C8-5FA2-4842-A683-A189B9D896B9}" srcOrd="2" destOrd="0" presId="urn:microsoft.com/office/officeart/2005/8/layout/venn3"/>
    <dgm:cxn modelId="{61330639-E494-44A2-9CBD-C52832AA5B1F}" type="presParOf" srcId="{85BC019B-0E8E-4DB3-9D9A-124F201F382C}" destId="{CCDC4138-8D21-4F48-9C8B-B4D64C87A87E}" srcOrd="3" destOrd="0" presId="urn:microsoft.com/office/officeart/2005/8/layout/venn3"/>
    <dgm:cxn modelId="{AE8E150D-5956-4F25-A3F4-B3C05DEF215C}" type="presParOf" srcId="{85BC019B-0E8E-4DB3-9D9A-124F201F382C}" destId="{8202FD6A-B8D9-40DA-A75D-5014C590406C}" srcOrd="4" destOrd="0" presId="urn:microsoft.com/office/officeart/2005/8/layout/venn3"/>
    <dgm:cxn modelId="{2D945A8B-5752-4800-A087-3F7958192BD1}" type="presParOf" srcId="{85BC019B-0E8E-4DB3-9D9A-124F201F382C}" destId="{3E8F3360-D73D-45EE-B1EB-495F11BF296E}" srcOrd="5" destOrd="0" presId="urn:microsoft.com/office/officeart/2005/8/layout/venn3"/>
    <dgm:cxn modelId="{7B07AB37-3578-42AD-BFF2-25A2AEAE68D9}" type="presParOf" srcId="{85BC019B-0E8E-4DB3-9D9A-124F201F382C}" destId="{F53172BA-8A16-4460-B719-9F0846F871F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65890-61A8-4788-9F34-2CDD7C08D57A}">
      <dsp:nvSpPr>
        <dsp:cNvPr id="0" name=""/>
        <dsp:cNvSpPr/>
      </dsp:nvSpPr>
      <dsp:spPr>
        <a:xfrm>
          <a:off x="4" y="0"/>
          <a:ext cx="8839195" cy="4117848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DDCC4C-BC3B-4CD5-97A3-5132DC8FD3E3}">
      <dsp:nvSpPr>
        <dsp:cNvPr id="0" name=""/>
        <dsp:cNvSpPr/>
      </dsp:nvSpPr>
      <dsp:spPr>
        <a:xfrm>
          <a:off x="1828796" y="1219195"/>
          <a:ext cx="1545243" cy="164713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9050">
                <a:prstDash val="solid"/>
              </a:ln>
              <a:solidFill>
                <a:schemeClr val="bg1"/>
              </a:solidFill>
              <a:effectLst/>
            </a:rPr>
            <a:t>Review Mission, Vision &amp;  Objectives</a:t>
          </a:r>
          <a:endParaRPr lang="en-US" sz="2000" b="1" kern="1200" cap="none" spc="0" dirty="0">
            <a:ln w="19050">
              <a:prstDash val="solid"/>
            </a:ln>
            <a:solidFill>
              <a:schemeClr val="bg1"/>
            </a:solidFill>
            <a:effectLst/>
          </a:endParaRPr>
        </a:p>
      </dsp:txBody>
      <dsp:txXfrm>
        <a:off x="1904229" y="1294628"/>
        <a:ext cx="1394377" cy="1496273"/>
      </dsp:txXfrm>
    </dsp:sp>
    <dsp:sp modelId="{3A91DEAE-5B18-4B5B-9957-191434EC3237}">
      <dsp:nvSpPr>
        <dsp:cNvPr id="0" name=""/>
        <dsp:cNvSpPr/>
      </dsp:nvSpPr>
      <dsp:spPr>
        <a:xfrm>
          <a:off x="152398" y="1219195"/>
          <a:ext cx="1462016" cy="164713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cap="none" spc="0" dirty="0" smtClean="0">
              <a:ln w="19050">
                <a:prstDash val="solid"/>
              </a:ln>
              <a:solidFill>
                <a:schemeClr val="bg1"/>
              </a:solidFill>
              <a:effectLst/>
              <a:latin typeface="Myriad Pro" pitchFamily="34" charset="0"/>
            </a:rPr>
            <a:t>Key Drivers</a:t>
          </a:r>
          <a:endParaRPr lang="en-US" sz="2000" b="1" kern="1200" cap="none" spc="0" dirty="0">
            <a:ln w="19050">
              <a:prstDash val="solid"/>
            </a:ln>
            <a:solidFill>
              <a:schemeClr val="bg1"/>
            </a:solidFill>
            <a:effectLst/>
            <a:latin typeface="Myriad Pro" pitchFamily="34" charset="0"/>
          </a:endParaRPr>
        </a:p>
      </dsp:txBody>
      <dsp:txXfrm>
        <a:off x="223768" y="1290565"/>
        <a:ext cx="1319276" cy="1504399"/>
      </dsp:txXfrm>
    </dsp:sp>
    <dsp:sp modelId="{A7A2A035-3775-48D6-B5E2-3C038D8A3A6E}">
      <dsp:nvSpPr>
        <dsp:cNvPr id="0" name=""/>
        <dsp:cNvSpPr/>
      </dsp:nvSpPr>
      <dsp:spPr>
        <a:xfrm>
          <a:off x="3505199" y="1219195"/>
          <a:ext cx="1547221" cy="164713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cap="none" spc="0" dirty="0" smtClean="0">
              <a:ln w="19050">
                <a:prstDash val="solid"/>
              </a:ln>
              <a:solidFill>
                <a:schemeClr val="bg1"/>
              </a:solidFill>
              <a:effectLst/>
              <a:latin typeface="Myriad Pro" pitchFamily="34" charset="0"/>
            </a:rPr>
            <a:t>Highlight 2017-21 Initiatives</a:t>
          </a:r>
          <a:endParaRPr lang="en-US" sz="2000" b="1" kern="1200" cap="none" spc="0" dirty="0">
            <a:ln w="19050">
              <a:prstDash val="solid"/>
            </a:ln>
            <a:solidFill>
              <a:schemeClr val="bg1"/>
            </a:solidFill>
            <a:effectLst/>
            <a:latin typeface="Myriad Pro" pitchFamily="34" charset="0"/>
          </a:endParaRPr>
        </a:p>
      </dsp:txBody>
      <dsp:txXfrm>
        <a:off x="3580728" y="1294724"/>
        <a:ext cx="1396163" cy="1496081"/>
      </dsp:txXfrm>
    </dsp:sp>
    <dsp:sp modelId="{6751D535-5A36-431C-B4BA-FFAC859FD802}">
      <dsp:nvSpPr>
        <dsp:cNvPr id="0" name=""/>
        <dsp:cNvSpPr/>
      </dsp:nvSpPr>
      <dsp:spPr>
        <a:xfrm>
          <a:off x="5257799" y="1219195"/>
          <a:ext cx="1625364" cy="164713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cap="none" spc="0" dirty="0" smtClean="0">
              <a:ln w="19050">
                <a:prstDash val="solid"/>
              </a:ln>
              <a:solidFill>
                <a:schemeClr val="bg1"/>
              </a:solidFill>
              <a:effectLst/>
              <a:latin typeface="Myriad Pro" pitchFamily="34" charset="0"/>
            </a:rPr>
            <a:t>Identify Known Unknowns</a:t>
          </a:r>
          <a:endParaRPr lang="en-US" sz="2000" b="1" kern="1200" cap="none" spc="0" dirty="0">
            <a:ln w="19050">
              <a:prstDash val="solid"/>
            </a:ln>
            <a:solidFill>
              <a:schemeClr val="bg1"/>
            </a:solidFill>
            <a:effectLst/>
            <a:latin typeface="Myriad Pro" pitchFamily="34" charset="0"/>
          </a:endParaRPr>
        </a:p>
      </dsp:txBody>
      <dsp:txXfrm>
        <a:off x="5337143" y="1298539"/>
        <a:ext cx="1466676" cy="1488451"/>
      </dsp:txXfrm>
    </dsp:sp>
    <dsp:sp modelId="{0DF45ABE-0916-4D04-A74D-6C9C62E7588A}">
      <dsp:nvSpPr>
        <dsp:cNvPr id="0" name=""/>
        <dsp:cNvSpPr/>
      </dsp:nvSpPr>
      <dsp:spPr>
        <a:xfrm>
          <a:off x="7086599" y="1219195"/>
          <a:ext cx="1545243" cy="164713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9050">
                <a:prstDash val="solid"/>
              </a:ln>
              <a:solidFill>
                <a:schemeClr val="bg1"/>
              </a:solidFill>
              <a:effectLst/>
              <a:latin typeface="Myriad Pro" pitchFamily="34" charset="0"/>
            </a:rPr>
            <a:t>Operating Unit Plan Overview</a:t>
          </a:r>
          <a:endParaRPr lang="en-US" sz="2000" kern="1200" dirty="0">
            <a:solidFill>
              <a:schemeClr val="bg1"/>
            </a:solidFill>
            <a:effectLst/>
            <a:latin typeface="Myriad Pro" pitchFamily="34" charset="0"/>
          </a:endParaRPr>
        </a:p>
      </dsp:txBody>
      <dsp:txXfrm>
        <a:off x="7162032" y="1294628"/>
        <a:ext cx="1394377" cy="1496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0.21285</cdr:x>
      <cdr:y>0.50602</cdr:y>
    </cdr:from>
    <cdr:to>
      <cdr:x>0.22791</cdr:x>
      <cdr:y>0.54141</cdr:y>
    </cdr:to>
    <cdr:sp macro="" textlink="">
      <cdr:nvSpPr>
        <cdr:cNvPr id="5" name="Straight Arrow Connector 4"/>
        <cdr:cNvSpPr/>
      </cdr:nvSpPr>
      <cdr:spPr>
        <a:xfrm xmlns:a="http://schemas.openxmlformats.org/drawingml/2006/main">
          <a:off x="2940730" y="4122824"/>
          <a:ext cx="208123" cy="28829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0.08401</cdr:x>
      <cdr:y>0.08333</cdr:y>
    </cdr:from>
    <cdr:to>
      <cdr:x>0.91557</cdr:x>
      <cdr:y>0.13751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54743" y="533401"/>
          <a:ext cx="7471020" cy="346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800" dirty="0"/>
            <a:t>(forecasts</a:t>
          </a:r>
          <a:r>
            <a:rPr lang="en-US" sz="1800" baseline="0" dirty="0"/>
            <a:t> change as circumstances, assumptions, long-term plans and financial policies change)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0.34957</cdr:x>
      <cdr:y>0.28696</cdr:y>
    </cdr:from>
    <cdr:to>
      <cdr:x>0.35363</cdr:x>
      <cdr:y>0.35848</cdr:y>
    </cdr:to>
    <cdr:sp macro="" textlink="">
      <cdr:nvSpPr>
        <cdr:cNvPr id="10" name="Straight Arrow Connector 9"/>
        <cdr:cNvSpPr/>
      </cdr:nvSpPr>
      <cdr:spPr>
        <a:xfrm xmlns:a="http://schemas.openxmlformats.org/drawingml/2006/main">
          <a:off x="4829735" y="2338029"/>
          <a:ext cx="56035" cy="58267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0.43104</cdr:x>
      <cdr:y>0.57992</cdr:y>
    </cdr:from>
    <cdr:to>
      <cdr:x>0.47772</cdr:x>
      <cdr:y>0.63669</cdr:y>
    </cdr:to>
    <cdr:sp macro="" textlink="">
      <cdr:nvSpPr>
        <cdr:cNvPr id="12" name="Straight Arrow Connector 11"/>
        <cdr:cNvSpPr/>
      </cdr:nvSpPr>
      <cdr:spPr>
        <a:xfrm xmlns:a="http://schemas.openxmlformats.org/drawingml/2006/main" flipV="1">
          <a:off x="5955271" y="4724882"/>
          <a:ext cx="644994" cy="46253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0.68777</cdr:x>
      <cdr:y>0.33562</cdr:y>
    </cdr:from>
    <cdr:to>
      <cdr:x>0.74307</cdr:x>
      <cdr:y>0.56516</cdr:y>
    </cdr:to>
    <cdr:sp macro="" textlink="">
      <cdr:nvSpPr>
        <cdr:cNvPr id="13" name="Straight Arrow Connector 12"/>
        <cdr:cNvSpPr/>
      </cdr:nvSpPr>
      <cdr:spPr>
        <a:xfrm xmlns:a="http://schemas.openxmlformats.org/drawingml/2006/main" rot="9829964" flipH="1">
          <a:off x="6179167" y="2148226"/>
          <a:ext cx="496833" cy="146925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0.23953</cdr:x>
      <cdr:y>0.64286</cdr:y>
    </cdr:from>
    <cdr:to>
      <cdr:x>0.4734</cdr:x>
      <cdr:y>0.69641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2152002" y="4114801"/>
          <a:ext cx="2101216" cy="34278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Low Revenue Scenario</a:t>
          </a:r>
        </a:p>
      </cdr:txBody>
    </cdr:sp>
  </cdr:relSizeAnchor>
  <cdr:relSizeAnchor xmlns:cdr="http://schemas.openxmlformats.org/drawingml/2006/chartDrawing">
    <cdr:from>
      <cdr:x>0.58441</cdr:x>
      <cdr:y>0.57143</cdr:y>
    </cdr:from>
    <cdr:to>
      <cdr:x>0.98304</cdr:x>
      <cdr:y>0.71229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250543" y="3657601"/>
          <a:ext cx="3581400" cy="90165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"What</a:t>
          </a:r>
          <a:r>
            <a:rPr lang="en-US" sz="1600" b="1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 if" Scenario:  Debt financed</a:t>
          </a:r>
          <a:endParaRPr lang="en-US" sz="3200" dirty="0"/>
        </a:p>
        <a:p xmlns:a="http://schemas.openxmlformats.org/drawingml/2006/main">
          <a:r>
            <a:rPr lang="en-US" sz="1600" b="1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 Rock Island Powerhouse 2 rehabilitation </a:t>
          </a:r>
        </a:p>
        <a:p xmlns:a="http://schemas.openxmlformats.org/drawingml/2006/main">
          <a:r>
            <a:rPr lang="en-US" sz="1600" b="1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(expected and low revenue scenarios)</a:t>
          </a:r>
          <a:endParaRPr lang="en-US" sz="1600" b="1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0.63284</cdr:x>
      <cdr:y>0.71132</cdr:y>
    </cdr:from>
    <cdr:to>
      <cdr:x>0.68016</cdr:x>
      <cdr:y>0.72665</cdr:y>
    </cdr:to>
    <cdr:sp macro="" textlink="">
      <cdr:nvSpPr>
        <cdr:cNvPr id="7" name="Straight Arrow Connector 6"/>
        <cdr:cNvSpPr/>
      </cdr:nvSpPr>
      <cdr:spPr>
        <a:xfrm xmlns:a="http://schemas.openxmlformats.org/drawingml/2006/main" rot="9829964" flipV="1">
          <a:off x="5685681" y="4553047"/>
          <a:ext cx="425119" cy="9806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0.21285</cdr:x>
      <cdr:y>0.50602</cdr:y>
    </cdr:from>
    <cdr:to>
      <cdr:x>0.22791</cdr:x>
      <cdr:y>0.54141</cdr:y>
    </cdr:to>
    <cdr:sp macro="" textlink="">
      <cdr:nvSpPr>
        <cdr:cNvPr id="5" name="Straight Arrow Connector 4"/>
        <cdr:cNvSpPr/>
      </cdr:nvSpPr>
      <cdr:spPr>
        <a:xfrm xmlns:a="http://schemas.openxmlformats.org/drawingml/2006/main">
          <a:off x="2940730" y="4122824"/>
          <a:ext cx="208123" cy="28829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0.0678</cdr:x>
      <cdr:y>0.08333</cdr:y>
    </cdr:from>
    <cdr:to>
      <cdr:x>0.89936</cdr:x>
      <cdr:y>0.13751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09600" y="533400"/>
          <a:ext cx="7477054" cy="346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800" dirty="0"/>
            <a:t>(forecasts</a:t>
          </a:r>
          <a:r>
            <a:rPr lang="en-US" sz="1800" baseline="0" dirty="0"/>
            <a:t> change as circumstances, assumptions, long-term plans and financial policies change)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0.32437</cdr:x>
      <cdr:y>0.26359</cdr:y>
    </cdr:from>
    <cdr:to>
      <cdr:x>0.32768</cdr:x>
      <cdr:y>0.35986</cdr:y>
    </cdr:to>
    <cdr:sp macro="" textlink="">
      <cdr:nvSpPr>
        <cdr:cNvPr id="10" name="Straight Arrow Connector 9"/>
        <cdr:cNvSpPr/>
      </cdr:nvSpPr>
      <cdr:spPr>
        <a:xfrm xmlns:a="http://schemas.openxmlformats.org/drawingml/2006/main">
          <a:off x="4481451" y="2147556"/>
          <a:ext cx="45731" cy="78435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0.39418</cdr:x>
      <cdr:y>0.50476</cdr:y>
    </cdr:from>
    <cdr:to>
      <cdr:x>0.42582</cdr:x>
      <cdr:y>0.61204</cdr:y>
    </cdr:to>
    <cdr:sp macro="" textlink="">
      <cdr:nvSpPr>
        <cdr:cNvPr id="12" name="Straight Arrow Connector 11"/>
        <cdr:cNvSpPr/>
      </cdr:nvSpPr>
      <cdr:spPr>
        <a:xfrm xmlns:a="http://schemas.openxmlformats.org/drawingml/2006/main" flipV="1">
          <a:off x="5446058" y="4112559"/>
          <a:ext cx="437029" cy="87405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0.84268</cdr:x>
      <cdr:y>0.35315</cdr:y>
    </cdr:from>
    <cdr:to>
      <cdr:x>0.85071</cdr:x>
      <cdr:y>0.39349</cdr:y>
    </cdr:to>
    <cdr:sp macro="" textlink="">
      <cdr:nvSpPr>
        <cdr:cNvPr id="13" name="Straight Arrow Connector 12"/>
        <cdr:cNvSpPr/>
      </cdr:nvSpPr>
      <cdr:spPr>
        <a:xfrm xmlns:a="http://schemas.openxmlformats.org/drawingml/2006/main" rot="9829964" flipH="1">
          <a:off x="7577033" y="2179715"/>
          <a:ext cx="72174" cy="24895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0.75605</cdr:x>
      <cdr:y>0.50617</cdr:y>
    </cdr:from>
    <cdr:to>
      <cdr:x>0.79661</cdr:x>
      <cdr:y>0.61482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6798100" y="3124200"/>
          <a:ext cx="364700" cy="67061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0.20439</cdr:x>
      <cdr:y>0.4731</cdr:y>
    </cdr:from>
    <cdr:to>
      <cdr:x>0.21945</cdr:x>
      <cdr:y>0.50849</cdr:y>
    </cdr:to>
    <cdr:sp macro="" textlink="">
      <cdr:nvSpPr>
        <cdr:cNvPr id="5" name="Straight Arrow Connector 4"/>
        <cdr:cNvSpPr/>
      </cdr:nvSpPr>
      <cdr:spPr>
        <a:xfrm xmlns:a="http://schemas.openxmlformats.org/drawingml/2006/main">
          <a:off x="1853380" y="3238500"/>
          <a:ext cx="136561" cy="24225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0.06723</cdr:x>
      <cdr:y>0.08905</cdr:y>
    </cdr:from>
    <cdr:to>
      <cdr:x>0.89879</cdr:x>
      <cdr:y>0.14323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09600" y="609600"/>
          <a:ext cx="7540419" cy="370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dirty="0"/>
            <a:t>(forecasts</a:t>
          </a:r>
          <a:r>
            <a:rPr lang="en-US" sz="1400" baseline="0" dirty="0"/>
            <a:t> change as circumstances, assumptions, long-term plans and financial policies change)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0.2437</cdr:x>
      <cdr:y>0.2449</cdr:y>
    </cdr:from>
    <cdr:to>
      <cdr:x>0.25755</cdr:x>
      <cdr:y>0.32378</cdr:y>
    </cdr:to>
    <cdr:sp macro="" textlink="">
      <cdr:nvSpPr>
        <cdr:cNvPr id="10" name="Straight Arrow Connector 9"/>
        <cdr:cNvSpPr/>
      </cdr:nvSpPr>
      <cdr:spPr>
        <a:xfrm xmlns:a="http://schemas.openxmlformats.org/drawingml/2006/main">
          <a:off x="2209800" y="1676400"/>
          <a:ext cx="125589" cy="53995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0.30252</cdr:x>
      <cdr:y>0.46753</cdr:y>
    </cdr:from>
    <cdr:to>
      <cdr:x>0.40336</cdr:x>
      <cdr:y>0.56772</cdr:y>
    </cdr:to>
    <cdr:sp macro="" textlink="">
      <cdr:nvSpPr>
        <cdr:cNvPr id="12" name="Straight Arrow Connector 11"/>
        <cdr:cNvSpPr/>
      </cdr:nvSpPr>
      <cdr:spPr>
        <a:xfrm xmlns:a="http://schemas.openxmlformats.org/drawingml/2006/main" flipV="1">
          <a:off x="2743200" y="3200400"/>
          <a:ext cx="914400" cy="6858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0.36134</cdr:x>
      <cdr:y>0.16698</cdr:y>
    </cdr:from>
    <cdr:to>
      <cdr:x>0.77311</cdr:x>
      <cdr:y>0.26532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76601" y="1143000"/>
          <a:ext cx="3733800" cy="67318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Assumes issue debt to maintain minimum liquidity requirement</a:t>
          </a:r>
          <a:r>
            <a:rPr lang="en-US" sz="1600" b="1" baseline="0" dirty="0"/>
            <a:t> (see NOTE below).  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0.65546</cdr:x>
      <cdr:y>0.26716</cdr:y>
    </cdr:from>
    <cdr:to>
      <cdr:x>0.70588</cdr:x>
      <cdr:y>0.51206</cdr:y>
    </cdr:to>
    <cdr:cxnSp macro="">
      <cdr:nvCxnSpPr>
        <cdr:cNvPr id="18" name="Straight Arrow Connector 17"/>
        <cdr:cNvCxnSpPr/>
      </cdr:nvCxnSpPr>
      <cdr:spPr>
        <a:xfrm xmlns:a="http://schemas.openxmlformats.org/drawingml/2006/main" flipH="1">
          <a:off x="5943600" y="1828800"/>
          <a:ext cx="457200" cy="16764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0.63305</cdr:x>
      <cdr:y>0.50649</cdr:y>
    </cdr:from>
    <cdr:to>
      <cdr:x>0.65576</cdr:x>
      <cdr:y>0.53813</cdr:y>
    </cdr:to>
    <cdr:sp macro="" textlink="">
      <cdr:nvSpPr>
        <cdr:cNvPr id="20" name="Cross 19"/>
        <cdr:cNvSpPr/>
      </cdr:nvSpPr>
      <cdr:spPr>
        <a:xfrm xmlns:a="http://schemas.openxmlformats.org/drawingml/2006/main">
          <a:off x="5740400" y="3467100"/>
          <a:ext cx="205930" cy="216586"/>
        </a:xfrm>
        <a:prstGeom xmlns:a="http://schemas.openxmlformats.org/drawingml/2006/main" prst="plus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sz="900" dirty="0"/>
        </a:p>
      </cdr:txBody>
    </cdr:sp>
  </cdr:relSizeAnchor>
  <cdr:relSizeAnchor xmlns:cdr="http://schemas.openxmlformats.org/drawingml/2006/chartDrawing">
    <cdr:from>
      <cdr:x>0.1882</cdr:x>
      <cdr:y>0.6123</cdr:y>
    </cdr:from>
    <cdr:to>
      <cdr:x>0.48232</cdr:x>
      <cdr:y>0.73475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706583" y="4191357"/>
          <a:ext cx="2667000" cy="8382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Would need to issue debt</a:t>
          </a:r>
        </a:p>
        <a:p xmlns:a="http://schemas.openxmlformats.org/drawingml/2006/main">
          <a:r>
            <a:rPr lang="en-US" sz="1600" b="1" dirty="0"/>
            <a:t>sooner to maintain minimum</a:t>
          </a:r>
          <a:r>
            <a:rPr lang="en-US" sz="1600" b="1" baseline="0" dirty="0"/>
            <a:t> liquidity requirement.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0.4902</cdr:x>
      <cdr:y>0.5268</cdr:y>
    </cdr:from>
    <cdr:to>
      <cdr:x>0.51291</cdr:x>
      <cdr:y>0.55844</cdr:y>
    </cdr:to>
    <cdr:sp macro="" textlink="">
      <cdr:nvSpPr>
        <cdr:cNvPr id="13" name="Cross 12"/>
        <cdr:cNvSpPr/>
      </cdr:nvSpPr>
      <cdr:spPr>
        <a:xfrm xmlns:a="http://schemas.openxmlformats.org/drawingml/2006/main">
          <a:off x="4445000" y="3606114"/>
          <a:ext cx="205929" cy="216586"/>
        </a:xfrm>
        <a:prstGeom xmlns:a="http://schemas.openxmlformats.org/drawingml/2006/main" prst="plus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900" dirty="0"/>
        </a:p>
      </cdr:txBody>
    </cdr:sp>
  </cdr:relSizeAnchor>
  <cdr:relSizeAnchor xmlns:cdr="http://schemas.openxmlformats.org/drawingml/2006/chartDrawing">
    <cdr:from>
      <cdr:x>0.43978</cdr:x>
      <cdr:y>0.56941</cdr:y>
    </cdr:from>
    <cdr:to>
      <cdr:x>0.47693</cdr:x>
      <cdr:y>0.6123</cdr:y>
    </cdr:to>
    <cdr:sp macro="" textlink="">
      <cdr:nvSpPr>
        <cdr:cNvPr id="14" name="Straight Arrow Connector 13"/>
        <cdr:cNvSpPr/>
      </cdr:nvSpPr>
      <cdr:spPr>
        <a:xfrm xmlns:a="http://schemas.openxmlformats.org/drawingml/2006/main" flipV="1">
          <a:off x="3987800" y="3897782"/>
          <a:ext cx="336906" cy="2935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0.09244</cdr:x>
      <cdr:y>0.20037</cdr:y>
    </cdr:from>
    <cdr:to>
      <cdr:x>0.33331</cdr:x>
      <cdr:y>0.2506</cdr:y>
    </cdr:to>
    <cdr:sp macro="" textlink="">
      <cdr:nvSpPr>
        <cdr:cNvPr id="19" name="TextBox 2"/>
        <cdr:cNvSpPr txBox="1"/>
      </cdr:nvSpPr>
      <cdr:spPr>
        <a:xfrm xmlns:a="http://schemas.openxmlformats.org/drawingml/2006/main">
          <a:off x="838200" y="1371600"/>
          <a:ext cx="2184180" cy="34385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Expected Scenario</a:t>
          </a:r>
        </a:p>
      </cdr:txBody>
    </cdr:sp>
  </cdr:relSizeAnchor>
  <cdr:relSizeAnchor xmlns:cdr="http://schemas.openxmlformats.org/drawingml/2006/chartDrawing">
    <cdr:from>
      <cdr:x>0.06723</cdr:x>
      <cdr:y>0.42301</cdr:y>
    </cdr:from>
    <cdr:to>
      <cdr:x>0.36752</cdr:x>
      <cdr:y>0.51729</cdr:y>
    </cdr:to>
    <cdr:sp macro="" textlink="">
      <cdr:nvSpPr>
        <cdr:cNvPr id="21" name="TextBox 23"/>
        <cdr:cNvSpPr txBox="1"/>
      </cdr:nvSpPr>
      <cdr:spPr>
        <a:xfrm xmlns:a="http://schemas.openxmlformats.org/drawingml/2006/main" rot="10800000" flipV="1">
          <a:off x="609600" y="2895600"/>
          <a:ext cx="2723029" cy="64540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Minimum Liquidity</a:t>
          </a:r>
          <a:r>
            <a:rPr lang="en-US" sz="1600" b="1" baseline="0" dirty="0"/>
            <a:t> Reserve Target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</cdr:x>
      <cdr:y>0.9295</cdr:y>
    </cdr:from>
    <cdr:to>
      <cdr:x>1</cdr:x>
      <cdr:y>0.98516</cdr:y>
    </cdr:to>
    <cdr:sp macro="" textlink="">
      <cdr:nvSpPr>
        <cdr:cNvPr id="22" name="TextBox 25"/>
        <cdr:cNvSpPr txBox="1"/>
      </cdr:nvSpPr>
      <cdr:spPr>
        <a:xfrm xmlns:a="http://schemas.openxmlformats.org/drawingml/2006/main">
          <a:off x="-50800" y="6362700"/>
          <a:ext cx="90678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ysClr val="windowText" lastClr="0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NOTE: </a:t>
          </a:r>
          <a:r>
            <a:rPr lang="en-US" sz="1100" b="0" dirty="0"/>
            <a:t>The</a:t>
          </a:r>
          <a:r>
            <a:rPr lang="en-US" sz="1100" b="0" baseline="0" dirty="0"/>
            <a:t> 2016 </a:t>
          </a:r>
          <a:r>
            <a:rPr lang="en-US" sz="1100" baseline="0" dirty="0" smtClean="0"/>
            <a:t>scenarios </a:t>
          </a:r>
          <a:r>
            <a:rPr lang="en-US" sz="1100" baseline="0" dirty="0"/>
            <a:t>assume approximately $130M of new debt in the periods  2023 - 2027 to fund long-lived capital projects. The debt ratio  for the District remains  at or below 35% for the forecasted periods for the expected scenario.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0.10364</cdr:x>
      <cdr:y>0.80705</cdr:y>
    </cdr:from>
    <cdr:to>
      <cdr:x>0.51269</cdr:x>
      <cdr:y>0.83324</cdr:y>
    </cdr:to>
    <cdr:sp macro="" textlink="">
      <cdr:nvSpPr>
        <cdr:cNvPr id="23" name="TextBox 18"/>
        <cdr:cNvSpPr txBox="1"/>
      </cdr:nvSpPr>
      <cdr:spPr>
        <a:xfrm xmlns:a="http://schemas.openxmlformats.org/drawingml/2006/main">
          <a:off x="939800" y="5524500"/>
          <a:ext cx="3709147" cy="17929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(Reflects</a:t>
          </a:r>
          <a:r>
            <a:rPr lang="en-US" sz="1000" baseline="0" dirty="0"/>
            <a:t> a 50/50 probability of being better or worse)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0.61625</cdr:x>
      <cdr:y>0.88497</cdr:y>
    </cdr:from>
    <cdr:to>
      <cdr:x>0.95246</cdr:x>
      <cdr:y>0.91837</cdr:y>
    </cdr:to>
    <cdr:sp macro="" textlink="">
      <cdr:nvSpPr>
        <cdr:cNvPr id="24" name="TextBox 18"/>
        <cdr:cNvSpPr txBox="1"/>
      </cdr:nvSpPr>
      <cdr:spPr>
        <a:xfrm xmlns:a="http://schemas.openxmlformats.org/drawingml/2006/main">
          <a:off x="5588000" y="6057900"/>
          <a:ext cx="3048747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(Reflects</a:t>
          </a:r>
          <a:r>
            <a:rPr lang="en-US" sz="1000" baseline="0" dirty="0"/>
            <a:t> a 50/50 probability of being better or worse)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0.61625</cdr:x>
      <cdr:y>0.80705</cdr:y>
    </cdr:from>
    <cdr:to>
      <cdr:x>0.96919</cdr:x>
      <cdr:y>0.84045</cdr:y>
    </cdr:to>
    <cdr:sp macro="" textlink="">
      <cdr:nvSpPr>
        <cdr:cNvPr id="25" name="TextBox 18"/>
        <cdr:cNvSpPr txBox="1"/>
      </cdr:nvSpPr>
      <cdr:spPr>
        <a:xfrm xmlns:a="http://schemas.openxmlformats.org/drawingml/2006/main">
          <a:off x="5588000" y="5524500"/>
          <a:ext cx="3200400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(Reflects</a:t>
          </a:r>
          <a:r>
            <a:rPr lang="en-US" sz="1000" baseline="0" dirty="0"/>
            <a:t> a 50/50 probability of being better or worse)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0.13725</cdr:x>
      <cdr:y>0.03896</cdr:y>
    </cdr:from>
    <cdr:to>
      <cdr:x>0.89356</cdr:x>
      <cdr:y>0.10575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44600" y="266700"/>
          <a:ext cx="6858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 smtClean="0"/>
            <a:t>Liquidity Forecast: 2017-2021 Business Plans</a:t>
          </a:r>
          <a:endParaRPr lang="en-US" sz="2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>
              <a:defRPr sz="1200"/>
            </a:lvl1pPr>
          </a:lstStyle>
          <a:p>
            <a:fld id="{1F4C37DB-8831-4E4F-9FC8-CC8423BE9698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676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r">
              <a:defRPr sz="1200"/>
            </a:lvl1pPr>
          </a:lstStyle>
          <a:p>
            <a:fld id="{AD1E3C72-E574-4C35-B472-212B71C1BE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9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559" tIns="46780" rIns="93559" bIns="467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559" tIns="46780" rIns="93559" bIns="46780" rtlCol="0"/>
          <a:lstStyle>
            <a:lvl1pPr algn="r">
              <a:defRPr sz="1200"/>
            </a:lvl1pPr>
          </a:lstStyle>
          <a:p>
            <a:fld id="{1D117C95-68F0-45DE-9662-F08EF6AB923F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59" tIns="46780" rIns="93559" bIns="467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3559" tIns="46780" rIns="93559" bIns="467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3559" tIns="46780" rIns="93559" bIns="467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3559" tIns="46780" rIns="93559" bIns="46780" rtlCol="0" anchor="b"/>
          <a:lstStyle>
            <a:lvl1pPr algn="r">
              <a:defRPr sz="1200"/>
            </a:lvl1pPr>
          </a:lstStyle>
          <a:p>
            <a:fld id="{BEA1CE21-0B58-45CE-8E83-AEC2C163EA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2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E21-0B58-45CE-8E83-AEC2C163EA2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E21-0B58-45CE-8E83-AEC2C163EA2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E21-0B58-45CE-8E83-AEC2C163EA2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E21-0B58-45CE-8E83-AEC2C163EA2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8463" y="4343816"/>
            <a:ext cx="6693474" cy="4870147"/>
          </a:xfrm>
        </p:spPr>
        <p:txBody>
          <a:bodyPr>
            <a:normAutofit fontScale="92500" lnSpcReduction="10000"/>
          </a:bodyPr>
          <a:lstStyle/>
          <a:p>
            <a:endParaRPr lang="en-US" sz="1000" u="sng" dirty="0"/>
          </a:p>
          <a:p>
            <a:pPr marL="285293" indent="-285293">
              <a:buFont typeface="Arial" panose="020B0604020202020204" pitchFamily="34" charset="0"/>
              <a:buChar char="•"/>
            </a:pPr>
            <a:r>
              <a:rPr lang="en-US" sz="1300" dirty="0"/>
              <a:t>Changing electric market fundamentals</a:t>
            </a:r>
          </a:p>
          <a:p>
            <a:pPr marL="1141171" lvl="1" indent="-684703">
              <a:buFont typeface="Wingdings" panose="05000000000000000000" pitchFamily="2" charset="2"/>
              <a:buChar char="Ø"/>
            </a:pPr>
            <a:r>
              <a:rPr lang="en-US" sz="1300" dirty="0"/>
              <a:t>Natural gas prices, Variable Energy Resource market penetration, structure support for hydro/flexible capacity ,GHG emission pricing</a:t>
            </a:r>
          </a:p>
          <a:p>
            <a:pPr marL="171176" indent="-171176">
              <a:buFont typeface="Arial" panose="020B0604020202020204" pitchFamily="34" charset="0"/>
              <a:buChar char="•"/>
            </a:pPr>
            <a:r>
              <a:rPr lang="en-US" sz="1300" dirty="0"/>
              <a:t>State of assets - Condition assessments for RI/RR, increase redundancy</a:t>
            </a:r>
          </a:p>
          <a:p>
            <a:pPr marL="171176" indent="-171176">
              <a:buFont typeface="Arial" panose="020B0604020202020204" pitchFamily="34" charset="0"/>
              <a:buChar char="•"/>
            </a:pPr>
            <a:r>
              <a:rPr lang="en-US" sz="1300" dirty="0"/>
              <a:t>Regulatory Compliance - Reliability, environmental, financial, market structures, employment, etc.</a:t>
            </a:r>
          </a:p>
          <a:p>
            <a:pPr marL="171176" indent="-171176" defTabSz="912937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Long-term facilities master plan – preliminary indications are that we may be under-spending on facility maintenance and improvements – additional investments beyond current spending are unknown and not included in this plan</a:t>
            </a:r>
          </a:p>
          <a:p>
            <a:endParaRPr lang="en-US" sz="1300" u="sng" dirty="0"/>
          </a:p>
          <a:p>
            <a:r>
              <a:rPr lang="en-US" sz="1400" dirty="0"/>
              <a:t>Meeting stakeholder engagement expectations lengthen timelines and resource requirements to complete needed utility infrastructure improvements in a new era of dynamic changes </a:t>
            </a:r>
            <a:endParaRPr lang="en-US" sz="1300" u="sng" dirty="0"/>
          </a:p>
          <a:p>
            <a:endParaRPr lang="en-US" sz="1300" u="sng" dirty="0"/>
          </a:p>
          <a:p>
            <a:endParaRPr lang="en-US" sz="1300" u="sng" dirty="0"/>
          </a:p>
          <a:p>
            <a:endParaRPr lang="en-US" sz="1300" u="sng" dirty="0"/>
          </a:p>
          <a:p>
            <a:r>
              <a:rPr lang="en-US" sz="1300" u="sng" dirty="0"/>
              <a:t>2015-19 Plan Known/Unknowns</a:t>
            </a:r>
          </a:p>
          <a:p>
            <a:r>
              <a:rPr lang="en-US" sz="1300" dirty="0"/>
              <a:t>- Wanapum dam interim pool raise</a:t>
            </a:r>
          </a:p>
          <a:p>
            <a:r>
              <a:rPr lang="en-US" sz="1300" dirty="0"/>
              <a:t>- Strategic planning outcomes</a:t>
            </a:r>
          </a:p>
          <a:p>
            <a:r>
              <a:rPr lang="en-US" sz="1300" dirty="0"/>
              <a:t>- Market prices, Streamflow and Outage Risks</a:t>
            </a:r>
          </a:p>
          <a:p>
            <a:r>
              <a:rPr lang="en-US" sz="1300" dirty="0"/>
              <a:t>	- Natural gas prices</a:t>
            </a:r>
          </a:p>
          <a:p>
            <a:r>
              <a:rPr lang="en-US" sz="1300" dirty="0"/>
              <a:t>	- Variable Energy Resource market penetration</a:t>
            </a:r>
          </a:p>
          <a:p>
            <a:r>
              <a:rPr lang="en-US" sz="1300" dirty="0"/>
              <a:t>	- Market structure support for hydro/flexible capacity </a:t>
            </a:r>
          </a:p>
          <a:p>
            <a:r>
              <a:rPr lang="en-US" sz="1300" dirty="0"/>
              <a:t>	- GHG emission pricing</a:t>
            </a:r>
          </a:p>
          <a:p>
            <a:r>
              <a:rPr lang="en-US" sz="1300" dirty="0"/>
              <a:t>- State of assets</a:t>
            </a:r>
          </a:p>
          <a:p>
            <a:r>
              <a:rPr lang="en-US" sz="1300" dirty="0"/>
              <a:t>- Regulatory Compliance</a:t>
            </a:r>
          </a:p>
          <a:p>
            <a:r>
              <a:rPr lang="en-US" sz="1300" dirty="0"/>
              <a:t>	- Reliability, environmental, financial, market structures, etc.</a:t>
            </a:r>
          </a:p>
          <a:p>
            <a:r>
              <a:rPr lang="en-US" sz="1300" dirty="0"/>
              <a:t>- Condition assessment for RI/RR</a:t>
            </a:r>
          </a:p>
          <a:p>
            <a:r>
              <a:rPr lang="en-US" sz="1300" dirty="0"/>
              <a:t>- Weather/Fire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E21-0B58-45CE-8E83-AEC2C163EA2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Ultimate Debt Ratio target of &lt; 35% by 2019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C039A-4FC7-4C68-9E52-4F6747A9556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Expected forecasts:</a:t>
            </a:r>
          </a:p>
          <a:p>
            <a:endParaRPr lang="en-US" dirty="0" smtClean="0"/>
          </a:p>
          <a:p>
            <a:r>
              <a:rPr lang="en-US" dirty="0" smtClean="0"/>
              <a:t>50% NWR expectation</a:t>
            </a:r>
            <a:r>
              <a:rPr lang="en-US" baseline="0" dirty="0" smtClean="0"/>
              <a:t> for periods 2015-2020, deterministic modeling assumption for NWR for periods 2021-2027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What if (low revenue) forecasts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Low E3 price scenario as of August 2015.  1 in 10 water year and 5% increase in O&amp;M and Capital for each forecast year.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E21-0B58-45CE-8E83-AEC2C163EA2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6650" y="4415793"/>
            <a:ext cx="6313163" cy="4493786"/>
          </a:xfrm>
        </p:spPr>
        <p:txBody>
          <a:bodyPr>
            <a:normAutofit/>
          </a:bodyPr>
          <a:lstStyle/>
          <a:p>
            <a:r>
              <a:rPr lang="en-US" u="sng" dirty="0"/>
              <a:t>Summary talking points for comparison :</a:t>
            </a:r>
            <a:endParaRPr lang="en-US" dirty="0"/>
          </a:p>
          <a:p>
            <a:pPr lvl="0">
              <a:buFont typeface="Arial" pitchFamily="34" charset="0"/>
              <a:buChar char="•"/>
            </a:pPr>
            <a:r>
              <a:rPr lang="en-US" dirty="0"/>
              <a:t>Reduced market expectations have decreased liquidity in the outer years (primarily 2020 &amp; beyond)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Additional hedging activity (2015-20) has improved the “low revenue” scenario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Shifting the RI-PH2 Rehab up a few years has impacted liquidity (budgeted spending now starts in 2018 rather than 2021, “what-if debt financed” </a:t>
            </a:r>
            <a:r>
              <a:rPr lang="en-US" dirty="0" smtClean="0"/>
              <a:t> </a:t>
            </a:r>
            <a:r>
              <a:rPr lang="en-US" dirty="0"/>
              <a:t>option shown starting in 2021) 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Revised Capital spend expectations  by applying the capital factor (90%- 2016; 80%-2017-2020) has improved the current “expected” &amp; “low revenue” scenarios to 2020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Timing of some shorter term debt reduction schedules have changed slightly, improving short term expected scenario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Overall – “expected” scenario has declined in the outer years (2020 &amp; beyond), but corresponding “low-revenue” scenario has generally improved in all years (the volatility has narrowed)</a:t>
            </a:r>
          </a:p>
          <a:p>
            <a:r>
              <a:rPr lang="en-US" dirty="0"/>
              <a:t> 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Expected forecasts:</a:t>
            </a:r>
          </a:p>
          <a:p>
            <a:r>
              <a:rPr lang="en-US" dirty="0" smtClean="0"/>
              <a:t>50% NWR expectation</a:t>
            </a:r>
            <a:r>
              <a:rPr lang="en-US" baseline="0" dirty="0" smtClean="0"/>
              <a:t> for periods 2015-2020, deterministic modeling assumption for NWR for periods 2021-2027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What if (low revenue) forecasts</a:t>
            </a:r>
          </a:p>
          <a:p>
            <a:r>
              <a:rPr lang="en-US" b="0" baseline="0" dirty="0" smtClean="0"/>
              <a:t>Low E3 price scenario as of August 2015.  1 in 10 water year and 5% increase in O&amp;M and Capital for each forecast year.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E21-0B58-45CE-8E83-AEC2C163EA2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prepared by Craig Kunz – 9/8/16:</a:t>
            </a:r>
          </a:p>
          <a:p>
            <a:endParaRPr lang="en-US" b="1" u="sng" dirty="0"/>
          </a:p>
          <a:p>
            <a:r>
              <a:rPr lang="en-US" b="1" u="sng" dirty="0"/>
              <a:t>Liquidity Comparison: As of Strategic Plan vs. 8/31/2016</a:t>
            </a:r>
          </a:p>
          <a:p>
            <a:endParaRPr lang="en-US" b="1" u="sng" dirty="0"/>
          </a:p>
          <a:p>
            <a:r>
              <a:rPr lang="en-US" b="1" i="1" u="sng" dirty="0"/>
              <a:t>Liquidity Variance</a:t>
            </a:r>
            <a:endParaRPr lang="en-US" dirty="0"/>
          </a:p>
          <a:p>
            <a:r>
              <a:rPr lang="en-US" b="1" dirty="0"/>
              <a:t>							</a:t>
            </a:r>
            <a:r>
              <a:rPr lang="en-US" b="1" u="sng" dirty="0"/>
              <a:t>  2021</a:t>
            </a:r>
            <a:r>
              <a:rPr lang="en-US" b="1" dirty="0"/>
              <a:t>		</a:t>
            </a:r>
            <a:r>
              <a:rPr lang="en-US" b="1" u="sng" dirty="0"/>
              <a:t>2027</a:t>
            </a:r>
            <a:endParaRPr lang="en-US" dirty="0"/>
          </a:p>
          <a:p>
            <a:r>
              <a:rPr lang="en-US" b="1" dirty="0"/>
              <a:t>Liquidity Balance 2021 per 12/31/2014 Forecast			$225M		$356M</a:t>
            </a:r>
            <a:endParaRPr lang="en-US" dirty="0"/>
          </a:p>
          <a:p>
            <a:r>
              <a:rPr lang="en-US" b="1" dirty="0"/>
              <a:t>Liquidity Balance 2021 per 8/31/2016 Forecast				</a:t>
            </a:r>
            <a:r>
              <a:rPr lang="en-US" b="1" u="sng" dirty="0"/>
              <a:t>$221M	</a:t>
            </a:r>
            <a:r>
              <a:rPr lang="en-US" b="1" dirty="0"/>
              <a:t>	</a:t>
            </a:r>
            <a:r>
              <a:rPr lang="en-US" b="1" u="sng" dirty="0"/>
              <a:t>$155M	</a:t>
            </a:r>
            <a:endParaRPr lang="en-US" dirty="0"/>
          </a:p>
          <a:p>
            <a:r>
              <a:rPr lang="en-US" b="1" dirty="0"/>
              <a:t>Delta							-$   4M		-$201M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NWR							-$42M		-$291M</a:t>
            </a:r>
          </a:p>
          <a:p>
            <a:r>
              <a:rPr lang="en-US" dirty="0"/>
              <a:t>Service Revenue						 + $5M		+ $ 46M</a:t>
            </a:r>
          </a:p>
          <a:p>
            <a:r>
              <a:rPr lang="en-US" dirty="0"/>
              <a:t>Hydro Revenue: Production Sales					+$14M		+ $ 22M</a:t>
            </a:r>
          </a:p>
          <a:p>
            <a:r>
              <a:rPr lang="en-US" dirty="0"/>
              <a:t>Hydro Revenue: Contract Additions					  +$5M		+ $ 14M</a:t>
            </a:r>
          </a:p>
          <a:p>
            <a:r>
              <a:rPr lang="en-US" dirty="0"/>
              <a:t>Hydro Revenue: Douglas and Other					  +$2M		+   $ 2M</a:t>
            </a:r>
          </a:p>
          <a:p>
            <a:r>
              <a:rPr lang="en-US" dirty="0"/>
              <a:t>Other Revenue						  </a:t>
            </a:r>
            <a:r>
              <a:rPr lang="en-US" u="sng" dirty="0"/>
              <a:t>-$6M</a:t>
            </a:r>
            <a:r>
              <a:rPr lang="en-US" dirty="0"/>
              <a:t>		</a:t>
            </a:r>
            <a:r>
              <a:rPr lang="en-US" u="sng" dirty="0"/>
              <a:t>-    $ 4M</a:t>
            </a:r>
            <a:r>
              <a:rPr lang="en-US" dirty="0"/>
              <a:t>	</a:t>
            </a:r>
          </a:p>
          <a:p>
            <a:r>
              <a:rPr lang="en-US" b="1" dirty="0"/>
              <a:t>							-$22M		-$211M</a:t>
            </a:r>
            <a:endParaRPr lang="en-US" dirty="0"/>
          </a:p>
          <a:p>
            <a:r>
              <a:rPr lang="en-US" dirty="0"/>
              <a:t>Other O&amp;M							-</a:t>
            </a:r>
            <a:r>
              <a:rPr lang="en-US" b="1" dirty="0"/>
              <a:t>$56M		- $ 70M</a:t>
            </a:r>
            <a:endParaRPr lang="en-US" dirty="0"/>
          </a:p>
          <a:p>
            <a:r>
              <a:rPr lang="en-US" dirty="0"/>
              <a:t>Taxes							- </a:t>
            </a:r>
            <a:r>
              <a:rPr lang="en-US" b="1" dirty="0"/>
              <a:t>$ 3M		- $   8M</a:t>
            </a:r>
            <a:endParaRPr lang="en-US" dirty="0"/>
          </a:p>
          <a:p>
            <a:r>
              <a:rPr lang="en-US" dirty="0"/>
              <a:t>Depreciation (non-cash no impact)					</a:t>
            </a:r>
            <a:r>
              <a:rPr lang="en-US" u="sng" dirty="0"/>
              <a:t>    -	</a:t>
            </a:r>
            <a:r>
              <a:rPr lang="en-US" dirty="0"/>
              <a:t>	</a:t>
            </a:r>
            <a:r>
              <a:rPr lang="en-US" u="sng" dirty="0"/>
              <a:t>     -        </a:t>
            </a:r>
            <a:r>
              <a:rPr lang="en-US" dirty="0"/>
              <a:t>		</a:t>
            </a:r>
          </a:p>
          <a:p>
            <a:r>
              <a:rPr lang="en-US" dirty="0"/>
              <a:t>							-</a:t>
            </a:r>
            <a:r>
              <a:rPr lang="en-US" b="1" dirty="0"/>
              <a:t>$81M		-$289M</a:t>
            </a:r>
            <a:endParaRPr lang="en-US" dirty="0"/>
          </a:p>
          <a:p>
            <a:r>
              <a:rPr lang="en-US" dirty="0"/>
              <a:t>Interest Expense						+  $5M		- $ 24M</a:t>
            </a:r>
          </a:p>
          <a:p>
            <a:r>
              <a:rPr lang="en-US" dirty="0"/>
              <a:t>Interest Earnings						-   $2M		-$  14M</a:t>
            </a:r>
          </a:p>
          <a:p>
            <a:r>
              <a:rPr lang="en-US" dirty="0"/>
              <a:t>Other Expenses						-   $9M		-$  22M	</a:t>
            </a:r>
          </a:p>
          <a:p>
            <a:r>
              <a:rPr lang="en-US" dirty="0"/>
              <a:t>CIAC							</a:t>
            </a:r>
            <a:r>
              <a:rPr lang="en-US" u="sng" dirty="0"/>
              <a:t>+  $6M</a:t>
            </a:r>
            <a:r>
              <a:rPr lang="en-US" dirty="0"/>
              <a:t>	           	</a:t>
            </a:r>
            <a:r>
              <a:rPr lang="en-US" u="sng" dirty="0"/>
              <a:t>+$   4M</a:t>
            </a:r>
            <a:r>
              <a:rPr lang="en-US" dirty="0"/>
              <a:t>  </a:t>
            </a:r>
          </a:p>
          <a:p>
            <a:r>
              <a:rPr lang="en-US" b="1" dirty="0"/>
              <a:t>Income Statement Impacts					-$81M		-$345M</a:t>
            </a:r>
            <a:endParaRPr lang="en-US" dirty="0"/>
          </a:p>
          <a:p>
            <a:r>
              <a:rPr lang="en-US" b="1" dirty="0"/>
              <a:t>Capital Expenditures						+$  2M		+$    9M</a:t>
            </a:r>
            <a:endParaRPr lang="en-US" dirty="0"/>
          </a:p>
          <a:p>
            <a:r>
              <a:rPr lang="en-US" b="1" dirty="0"/>
              <a:t>Change in Debt (accelerations or new deb)				</a:t>
            </a:r>
            <a:r>
              <a:rPr lang="en-US" b="1" u="sng" dirty="0"/>
              <a:t>+$73M</a:t>
            </a:r>
            <a:r>
              <a:rPr lang="en-US" b="1" dirty="0"/>
              <a:t>		</a:t>
            </a:r>
            <a:r>
              <a:rPr lang="en-US" b="1" u="sng" dirty="0"/>
              <a:t>+$127M</a:t>
            </a:r>
            <a:endParaRPr lang="en-US" dirty="0"/>
          </a:p>
          <a:p>
            <a:r>
              <a:rPr lang="en-US" b="1" dirty="0"/>
              <a:t>Expected Change in Liquidity					-$   6M		-$209M</a:t>
            </a:r>
            <a:endParaRPr lang="en-US" dirty="0"/>
          </a:p>
          <a:p>
            <a:r>
              <a:rPr lang="en-US" b="1" dirty="0"/>
              <a:t>Actual Change in Liquidity					-$   4M		-$201M	</a:t>
            </a:r>
            <a:endParaRPr lang="en-US" dirty="0"/>
          </a:p>
          <a:p>
            <a:r>
              <a:rPr lang="en-US" b="1" i="1" dirty="0"/>
              <a:t>*Difference							 $   2M		  $    8M	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*</a:t>
            </a:r>
            <a:r>
              <a:rPr lang="en-US" b="1" i="1" dirty="0"/>
              <a:t>Difference appears reasonable</a:t>
            </a:r>
            <a:endParaRPr lang="en-US" dirty="0"/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E21-0B58-45CE-8E83-AEC2C163EA2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61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E21-0B58-45CE-8E83-AEC2C163EA2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/>
              <a:t>Key takeaways:</a:t>
            </a:r>
          </a:p>
          <a:p>
            <a:r>
              <a:rPr lang="en-US" sz="1600" dirty="0"/>
              <a:t>2015-19 Strategic Plan integrated into business plans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reducing debt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investing in assets and people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initiating Public Power Benefit program</a:t>
            </a:r>
          </a:p>
          <a:p>
            <a:pPr lvl="1"/>
            <a:endParaRPr lang="en-US" sz="1600" dirty="0"/>
          </a:p>
          <a:p>
            <a:r>
              <a:rPr lang="en-US" sz="1600" dirty="0"/>
              <a:t>Plans achieve our financial targets</a:t>
            </a:r>
          </a:p>
          <a:p>
            <a:endParaRPr lang="en-US" sz="1600" dirty="0"/>
          </a:p>
          <a:p>
            <a:r>
              <a:rPr lang="en-US" sz="1600" dirty="0"/>
              <a:t>Addressing emerging challenges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Declining wholesale electric prices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Hydro projects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Safety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E21-0B58-45CE-8E83-AEC2C163EA2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C039A-4FC7-4C68-9E52-4F6747A9556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C039A-4FC7-4C68-9E52-4F6747A9556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587" y="4415793"/>
            <a:ext cx="6465288" cy="45698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599"/>
              </a:spcBef>
            </a:pPr>
            <a:r>
              <a:rPr lang="en-US" dirty="0"/>
              <a:t>Declining wholesale market is having substantial impact after 5 year slice sales</a:t>
            </a:r>
          </a:p>
          <a:p>
            <a:pPr>
              <a:lnSpc>
                <a:spcPct val="120000"/>
              </a:lnSpc>
              <a:spcBef>
                <a:spcPts val="599"/>
              </a:spcBef>
            </a:pPr>
            <a:r>
              <a:rPr lang="en-US" dirty="0"/>
              <a:t>Capital and O&amp;M costs have increased primarily due to investment strategy and unplanned outages</a:t>
            </a:r>
          </a:p>
          <a:p>
            <a:pPr>
              <a:lnSpc>
                <a:spcPct val="120000"/>
              </a:lnSpc>
              <a:spcBef>
                <a:spcPts val="599"/>
              </a:spcBef>
            </a:pPr>
            <a:r>
              <a:rPr lang="en-US" dirty="0"/>
              <a:t>We can see renewed use of borrowing in headlights (roughly 2021) due to development of long term debt philosophy with focus on managing liquidity</a:t>
            </a:r>
          </a:p>
          <a:p>
            <a:pPr>
              <a:lnSpc>
                <a:spcPct val="120000"/>
              </a:lnSpc>
              <a:spcBef>
                <a:spcPts val="599"/>
              </a:spcBef>
            </a:pPr>
            <a:r>
              <a:rPr lang="en-US" dirty="0"/>
              <a:t>As we foresee liquidity issues in the out-years we have tightened up budgeting to make capital/O&amp;M more consistent with expected value - makes our plans more likely to be achievable given our staffing - also means we will be more likely to have instances of exceeding our budgets.</a:t>
            </a:r>
          </a:p>
          <a:p>
            <a:pPr>
              <a:lnSpc>
                <a:spcPct val="120000"/>
              </a:lnSpc>
              <a:spcBef>
                <a:spcPts val="599"/>
              </a:spcBef>
            </a:pPr>
            <a:r>
              <a:rPr lang="en-US" dirty="0"/>
              <a:t>Very early rate management planning in case we encounter the worst case scenario</a:t>
            </a:r>
          </a:p>
          <a:p>
            <a:endParaRPr lang="en-US" u="sng" dirty="0" smtClean="0"/>
          </a:p>
          <a:p>
            <a:r>
              <a:rPr lang="en-US" u="sng" dirty="0" smtClean="0"/>
              <a:t>FYI - 2015-19 Changes</a:t>
            </a:r>
          </a:p>
          <a:p>
            <a:r>
              <a:rPr lang="en-US" u="none" dirty="0" smtClean="0"/>
              <a:t>- Achieving metrics leading to acknowledgment of improved long term financial circumstances</a:t>
            </a:r>
          </a:p>
          <a:p>
            <a:r>
              <a:rPr lang="en-US" u="none" dirty="0" smtClean="0"/>
              <a:t>	- Moving strategically from preservation mode to creating long term value while recognizing recent events have been financially difficult</a:t>
            </a:r>
          </a:p>
          <a:p>
            <a:r>
              <a:rPr lang="en-US" u="none" dirty="0" smtClean="0"/>
              <a:t>	- Recalibrated financial policies and set metrics for 2015-2019</a:t>
            </a:r>
          </a:p>
          <a:p>
            <a:r>
              <a:rPr lang="en-US" u="none" dirty="0" smtClean="0"/>
              <a:t>	- Putting cash to use for long term financial health</a:t>
            </a:r>
          </a:p>
          <a:p>
            <a:r>
              <a:rPr lang="en-US" u="none" dirty="0" smtClean="0"/>
              <a:t>- Rocky Reach turbine repair better understood</a:t>
            </a:r>
          </a:p>
          <a:p>
            <a:r>
              <a:rPr lang="en-US" u="none" dirty="0" smtClean="0"/>
              <a:t>	- Substantial increase in work and costs over next 5 years</a:t>
            </a:r>
          </a:p>
          <a:p>
            <a:r>
              <a:rPr lang="en-US" u="none" dirty="0" smtClean="0"/>
              <a:t>- Situational assessment of Rock Island</a:t>
            </a:r>
          </a:p>
          <a:p>
            <a:r>
              <a:rPr lang="en-US" u="none" dirty="0" smtClean="0"/>
              <a:t>- Wanapum Dam Fracture</a:t>
            </a:r>
          </a:p>
          <a:p>
            <a:r>
              <a:rPr lang="en-US" u="none" dirty="0" smtClean="0"/>
              <a:t>	- Unanticipated event that created need for operational response causing a delay in planned work</a:t>
            </a:r>
          </a:p>
          <a:p>
            <a:r>
              <a:rPr lang="en-US" u="none" dirty="0" smtClean="0"/>
              <a:t>- Regulatory Compliance</a:t>
            </a:r>
          </a:p>
          <a:p>
            <a:r>
              <a:rPr lang="en-US" u="none" dirty="0" smtClean="0"/>
              <a:t>	- Substantial increase in reliability standards implementation</a:t>
            </a:r>
          </a:p>
          <a:p>
            <a:r>
              <a:rPr lang="en-US" u="none" dirty="0" smtClean="0"/>
              <a:t>- System Growth</a:t>
            </a:r>
          </a:p>
          <a:p>
            <a:r>
              <a:rPr lang="en-US" u="none" dirty="0" smtClean="0"/>
              <a:t>- Increasing desires for customer/stakeholder engagement and resulting expectations</a:t>
            </a:r>
          </a:p>
          <a:p>
            <a:r>
              <a:rPr lang="en-US" u="none" dirty="0" smtClean="0"/>
              <a:t>- Strategic planning is mid-stream</a:t>
            </a:r>
          </a:p>
          <a:p>
            <a:r>
              <a:rPr lang="en-US" u="none" dirty="0" smtClean="0"/>
              <a:t>	- Have not prejudged outcome of process</a:t>
            </a:r>
          </a:p>
          <a:p>
            <a:r>
              <a:rPr lang="en-US" u="none" dirty="0" smtClean="0"/>
              <a:t>	- Resources will be needed to implement strategic planning decisions</a:t>
            </a:r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E21-0B58-45CE-8E83-AEC2C163EA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2712" y="4415793"/>
            <a:ext cx="6237101" cy="46459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99"/>
              </a:spcBef>
            </a:pPr>
            <a:r>
              <a:rPr lang="en-US" dirty="0"/>
              <a:t>As net revenues in out-years have declined, we have reconsidered our strategic priorities through discussions with Board members</a:t>
            </a:r>
          </a:p>
          <a:p>
            <a:pPr>
              <a:lnSpc>
                <a:spcPct val="120000"/>
              </a:lnSpc>
              <a:spcBef>
                <a:spcPts val="599"/>
              </a:spcBef>
            </a:pPr>
            <a:r>
              <a:rPr lang="en-US" dirty="0"/>
              <a:t>This budget retains all priorities while prioritizing</a:t>
            </a:r>
          </a:p>
          <a:p>
            <a:pPr>
              <a:lnSpc>
                <a:spcPct val="120000"/>
              </a:lnSpc>
              <a:spcBef>
                <a:spcPts val="599"/>
              </a:spcBef>
            </a:pPr>
            <a:r>
              <a:rPr lang="en-US" dirty="0"/>
              <a:t>Reinvest in assets and people  - No change</a:t>
            </a:r>
          </a:p>
          <a:p>
            <a:pPr>
              <a:lnSpc>
                <a:spcPct val="120000"/>
              </a:lnSpc>
              <a:spcBef>
                <a:spcPts val="599"/>
              </a:spcBef>
            </a:pPr>
            <a:r>
              <a:rPr lang="en-US" dirty="0"/>
              <a:t>Debt reduction - On track to achieve less than 35% debt/equity ratio but reconsidering accelerated debt payments in 2018/19 if needed for liquidity</a:t>
            </a:r>
          </a:p>
          <a:p>
            <a:pPr>
              <a:lnSpc>
                <a:spcPct val="120000"/>
              </a:lnSpc>
              <a:spcBef>
                <a:spcPts val="599"/>
              </a:spcBef>
            </a:pPr>
            <a:r>
              <a:rPr lang="en-US" dirty="0"/>
              <a:t>Public power benefit - Retains PPB at current level but more likely to stay at "crawl" level proposing no new solicitation for 2018</a:t>
            </a:r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E21-0B58-45CE-8E83-AEC2C163EA2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E21-0B58-45CE-8E83-AEC2C163EA2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1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CE21-0B58-45CE-8E83-AEC2C163EA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6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4952" y="4415791"/>
            <a:ext cx="6340496" cy="4469222"/>
          </a:xfrm>
        </p:spPr>
        <p:txBody>
          <a:bodyPr>
            <a:normAutofit/>
          </a:bodyPr>
          <a:lstStyle/>
          <a:p>
            <a:pPr defTabSz="906809">
              <a:defRPr/>
            </a:pPr>
            <a:r>
              <a:rPr lang="en-US" sz="1000" dirty="0"/>
              <a:t>Accelerated debt repayment to help prepare for low probability/high consequence negative financial events</a:t>
            </a:r>
          </a:p>
          <a:p>
            <a:pPr lvl="1"/>
            <a:r>
              <a:rPr lang="en-US" sz="1000" dirty="0"/>
              <a:t>Moving toward debt target of &lt;35% by 2019 (Rates)</a:t>
            </a:r>
          </a:p>
          <a:p>
            <a:pPr lvl="1"/>
            <a:r>
              <a:rPr lang="en-US" sz="1000" dirty="0"/>
              <a:t>Achieving the recalibrated financial metrics (Rates)</a:t>
            </a:r>
          </a:p>
          <a:p>
            <a:pPr lvl="1"/>
            <a:endParaRPr lang="en-US" sz="1000" dirty="0"/>
          </a:p>
          <a:p>
            <a:r>
              <a:rPr lang="en-US" sz="1000" dirty="0"/>
              <a:t>Catching up on deferred maintenance and capital projects</a:t>
            </a:r>
          </a:p>
          <a:p>
            <a:pPr lvl="1"/>
            <a:r>
              <a:rPr lang="en-US" sz="1000" dirty="0"/>
              <a:t>Wanapum/RR/Preservation Mode have all led to a need for infrastructure investment activities (Rates &amp; Reliability)</a:t>
            </a:r>
          </a:p>
          <a:p>
            <a:pPr lvl="1"/>
            <a:r>
              <a:rPr lang="en-US" sz="1000" dirty="0"/>
              <a:t>Developing capability to increase our probability of successfully accomplishing a higher percentage of our planned capital and O&amp;M (Rates &amp; Reliability)</a:t>
            </a:r>
          </a:p>
          <a:p>
            <a:pPr lvl="1"/>
            <a:endParaRPr lang="en-US" sz="1000" dirty="0"/>
          </a:p>
          <a:p>
            <a:r>
              <a:rPr lang="en-US" sz="1000" dirty="0"/>
              <a:t>Seeking out long term value</a:t>
            </a:r>
          </a:p>
          <a:p>
            <a:pPr lvl="1"/>
            <a:r>
              <a:rPr lang="en-US" sz="1000" dirty="0"/>
              <a:t>Building on our success in increasing revenue by investing in marketing opportunities that can produce net revenue (e.g. EIM, carbon pricing) (Rates)*</a:t>
            </a:r>
          </a:p>
          <a:p>
            <a:pPr lvl="1"/>
            <a:r>
              <a:rPr lang="en-US" sz="1000" dirty="0"/>
              <a:t>Analyzing/engaging market restructuring that impacts wholesale hydro revenues (Rates)</a:t>
            </a:r>
          </a:p>
          <a:p>
            <a:pPr lvl="1"/>
            <a:r>
              <a:rPr lang="en-US" sz="1000" dirty="0"/>
              <a:t>Engage Columbia River Treaty discussions seeking value for CCPUD customer-owners (Rates)</a:t>
            </a:r>
          </a:p>
          <a:p>
            <a:pPr lvl="1"/>
            <a:r>
              <a:rPr lang="en-US" sz="1000" dirty="0"/>
              <a:t>Smart meter/Outage management system business case analysis (Rates, Reliability, Customer Engagement)</a:t>
            </a:r>
          </a:p>
          <a:p>
            <a:pPr lvl="1"/>
            <a:r>
              <a:rPr lang="en-US" sz="1000" dirty="0"/>
              <a:t>Mid-C coordination issues (Rates)</a:t>
            </a:r>
          </a:p>
          <a:p>
            <a:pPr lvl="1"/>
            <a:r>
              <a:rPr lang="en-US" sz="1000" dirty="0"/>
              <a:t>Regulatory compliance investments - reliability (Reliability) and environmental, financial and market monitoring  (Reliability, Environmental Stewardship, Operational Excellence)</a:t>
            </a:r>
          </a:p>
          <a:p>
            <a:pPr lvl="1"/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C039A-4FC7-4C68-9E52-4F6747A9556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000" dirty="0"/>
              <a:t>Revised BSc based on the 7 Objectives from Strategic Planning</a:t>
            </a:r>
          </a:p>
          <a:p>
            <a:pPr>
              <a:spcBef>
                <a:spcPct val="0"/>
              </a:spcBef>
            </a:pPr>
            <a:endParaRPr lang="en-US" sz="1000" dirty="0"/>
          </a:p>
          <a:p>
            <a:pPr>
              <a:spcBef>
                <a:spcPct val="0"/>
              </a:spcBef>
            </a:pPr>
            <a:r>
              <a:rPr lang="en-US" sz="1000" dirty="0"/>
              <a:t>2015-19 Objectives (10)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Customer-Owner satisfaction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Provide valued public utility services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Protect and enhance our natural resources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Ensure financial stability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Manage costs with financial, environmental &amp; customer responsibilities in mind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Implement governance, risk &amp; compliance programs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Continuous improvement in efficient/effective management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Invest in employees &amp; uphold our values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Manage assets in a sustainable way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Value customers, employees, &amp; stakeholder relationships</a:t>
            </a:r>
          </a:p>
          <a:p>
            <a:pPr>
              <a:spcBef>
                <a:spcPct val="0"/>
              </a:spcBef>
            </a:pPr>
            <a:endParaRPr lang="en-US" sz="1000" dirty="0"/>
          </a:p>
          <a:p>
            <a:pPr>
              <a:spcBef>
                <a:spcPct val="0"/>
              </a:spcBef>
            </a:pPr>
            <a:endParaRPr lang="en-US" sz="1000" dirty="0"/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3972561" y="8823511"/>
            <a:ext cx="3037840" cy="45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87" tIns="45894" rIns="91787" bIns="45894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CC9EF11B-39C4-4D0F-B9D1-FE5ED9B3BCCC}" type="slidenum">
              <a:rPr lang="en-US" sz="1200"/>
              <a:pPr algn="r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D_master_sli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E7BF-3777-4692-A4BE-CF88705E49A9}" type="datetime1">
              <a:rPr lang="en-US" smtClean="0"/>
              <a:pPr/>
              <a:t>9/19/2016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BD49-0581-44AE-8644-54944A01D1BA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61C1814-0FDA-4BC0-B85E-ABD3B22902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F04B-60BD-4DAA-A476-A7AA5A203B00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AA441CE-FB34-4DC3-8B45-C12F600577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4006-BCF3-4733-8868-EC0D31B6C9E8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E1DF07E-1ADB-436E-A9A8-45E4E935EE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C0-A45C-45F6-8097-74E4933FB862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D74BC0F-4E0C-4F67-8F35-813A7929F4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0404-88F5-46AD-B903-FBE1A5FACF32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B640D14-D55D-4ECE-8399-F65DBDF743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606D-ED2D-471A-8B19-BEF0AFCFBB7B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54B9EA3-0E16-495A-9F09-148475508E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E03E-FB8F-4EF9-9104-379FBE93840A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4E23D32-8F5E-4A03-BA35-94D36E8084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D04F-74BD-4D49-AC52-6E7245B50DBF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F0605B4-5E3F-430D-8BD3-D1D44EB9C8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393B-AF2E-49DD-85C2-6A617C969208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6873FE8-21BD-49CF-9E8D-C98F657891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AAB-5C0E-4010-AB0F-042B161FF8F5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2648A97-E912-4369-91B9-A6992DE0C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6BEE-1E27-44C7-B4BC-1896FF67A014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5F88ABC-84E4-4DF2-A116-9A35DB4DDA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D_master_slide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F8FAB-F5D0-4A36-85A2-E28403A53CC6}" type="datetime1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B817-440E-4AD2-9A1E-A6FA7E703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2017-2021 Business Planning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685800"/>
          </a:xfrm>
          <a:prstGeom prst="plaqu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b="1" dirty="0" smtClean="0"/>
              <a:t>September 20,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09600"/>
            <a:ext cx="6629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Working Draft – 9/14/17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32485" y="5638800"/>
            <a:ext cx="1161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753144"/>
              </p:ext>
            </p:extLst>
          </p:nvPr>
        </p:nvGraphicFramePr>
        <p:xfrm>
          <a:off x="206828" y="9144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2017-2021 District Initiatives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D74BC0F-4E0C-4F67-8F35-813A7929F4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2017-2021 District Initiatives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184014"/>
              </p:ext>
            </p:extLst>
          </p:nvPr>
        </p:nvGraphicFramePr>
        <p:xfrm>
          <a:off x="228600" y="12192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D74BC0F-4E0C-4F67-8F35-813A7929F46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2017-2021 District Initiatives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149310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D74BC0F-4E0C-4F67-8F35-813A7929F46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noFill/>
        </p:spPr>
        <p:txBody>
          <a:bodyPr/>
          <a:lstStyle/>
          <a:p>
            <a:r>
              <a:rPr lang="en-US" dirty="0" smtClean="0"/>
              <a:t>Known Unknowns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 smtClean="0"/>
              <a:t>Changes in electric market fundamentals/pricing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Results of asset condition assessments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Cyber security risks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Pace of new and changing regulatory requirements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Impacts of new large loads and distributed generation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Magnitude of additional costs for facilities master plan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Hydro licensing reform legislation impacts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Risks of having one dominant fiber retail service provider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Ability to attract and retain qualified employees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Climate change impacts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Frequency of natural disasters such as fires and storms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Stakeholder </a:t>
            </a:r>
            <a:r>
              <a:rPr lang="en-US" sz="2500" dirty="0"/>
              <a:t>engagement expectations lengthen timelines and resource requirements</a:t>
            </a:r>
            <a:endParaRPr lang="en-US" sz="2500" dirty="0" smtClean="0"/>
          </a:p>
          <a:p>
            <a:pPr>
              <a:spcBef>
                <a:spcPts val="0"/>
              </a:spcBef>
            </a:pPr>
            <a:r>
              <a:rPr lang="en-US" sz="2500" dirty="0" smtClean="0"/>
              <a:t>And more…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D74BC0F-4E0C-4F67-8F35-813A7929F46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183880" cy="105156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Myriad Pro" pitchFamily="34" charset="0"/>
              </a:rPr>
              <a:t>2017-2021 Plans Reflect our Prudent Financial Policies</a:t>
            </a:r>
            <a:endParaRPr lang="en-US" b="1" dirty="0">
              <a:latin typeface="Myriad Pro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15274415"/>
              </p:ext>
            </p:extLst>
          </p:nvPr>
        </p:nvGraphicFramePr>
        <p:xfrm>
          <a:off x="304800" y="16764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8A6B3AF-7DB9-4AAD-9AC3-450442B136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67600" y="5715000"/>
            <a:ext cx="1676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31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567928"/>
              </p:ext>
            </p:extLst>
          </p:nvPr>
        </p:nvGraphicFramePr>
        <p:xfrm>
          <a:off x="7257" y="457199"/>
          <a:ext cx="8984343" cy="640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2"/>
          <p:cNvSpPr txBox="1"/>
          <p:nvPr/>
        </p:nvSpPr>
        <p:spPr>
          <a:xfrm>
            <a:off x="2209800" y="1954306"/>
            <a:ext cx="2050675" cy="5602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Expected Scenario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685800" y="3429000"/>
            <a:ext cx="3181875" cy="4391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Minimum Liquidity</a:t>
            </a:r>
            <a:r>
              <a:rPr lang="en-US" sz="1600" b="1" baseline="0" dirty="0"/>
              <a:t> Reserve Target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110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400" y="457200"/>
            <a:ext cx="8991600" cy="6172200"/>
            <a:chOff x="0" y="0"/>
            <a:chExt cx="10665598" cy="7522011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10665598" cy="7522011"/>
              <a:chOff x="0" y="0"/>
              <a:chExt cx="10665598" cy="7522011"/>
            </a:xfrm>
          </p:grpSpPr>
          <p:graphicFrame>
            <p:nvGraphicFramePr>
              <p:cNvPr id="17" name="Chart 16"/>
              <p:cNvGraphicFramePr/>
              <p:nvPr>
                <p:extLst>
                  <p:ext uri="{D42A27DB-BD31-4B8C-83A1-F6EECF244321}">
                    <p14:modId xmlns:p14="http://schemas.microsoft.com/office/powerpoint/2010/main" val="4237724082"/>
                  </p:ext>
                </p:extLst>
              </p:nvPr>
            </p:nvGraphicFramePr>
            <p:xfrm>
              <a:off x="0" y="0"/>
              <a:ext cx="10665598" cy="752201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3" name="TextBox 2"/>
              <p:cNvSpPr txBox="1"/>
              <p:nvPr/>
            </p:nvSpPr>
            <p:spPr>
              <a:xfrm>
                <a:off x="2378921" y="1717373"/>
                <a:ext cx="3192077" cy="30667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/>
                  <a:t>Expected Scenario</a:t>
                </a:r>
              </a:p>
            </p:txBody>
          </p:sp>
        </p:grpSp>
        <p:sp>
          <p:nvSpPr>
            <p:cNvPr id="15" name="TextBox 24"/>
            <p:cNvSpPr txBox="1"/>
            <p:nvPr/>
          </p:nvSpPr>
          <p:spPr>
            <a:xfrm>
              <a:off x="2803085" y="4548790"/>
              <a:ext cx="1622079" cy="3164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Low Revenue Scenario</a:t>
              </a:r>
            </a:p>
          </p:txBody>
        </p:sp>
      </p:grpSp>
      <p:sp>
        <p:nvSpPr>
          <p:cNvPr id="13" name="TextBox 22"/>
          <p:cNvSpPr txBox="1"/>
          <p:nvPr/>
        </p:nvSpPr>
        <p:spPr>
          <a:xfrm>
            <a:off x="1006053" y="3048000"/>
            <a:ext cx="2070791" cy="33267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Minimum Liquidity</a:t>
            </a:r>
            <a:r>
              <a:rPr lang="en-US" sz="1600" b="1" baseline="0" dirty="0"/>
              <a:t> Reserve Target</a:t>
            </a:r>
            <a:endParaRPr lang="en-US" sz="1600" b="1" dirty="0"/>
          </a:p>
        </p:txBody>
      </p:sp>
      <p:sp>
        <p:nvSpPr>
          <p:cNvPr id="24" name="TextBox 29"/>
          <p:cNvSpPr txBox="1"/>
          <p:nvPr/>
        </p:nvSpPr>
        <p:spPr>
          <a:xfrm>
            <a:off x="6096000" y="2890995"/>
            <a:ext cx="2819400" cy="61420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/>
                </a:solidFill>
              </a:rPr>
              <a:t>"What</a:t>
            </a:r>
            <a:r>
              <a:rPr lang="en-US" sz="1200" b="1" baseline="0" dirty="0">
                <a:solidFill>
                  <a:schemeClr val="tx1"/>
                </a:solidFill>
              </a:rPr>
              <a:t> if" Scenario:  Debt financed</a:t>
            </a:r>
            <a:endParaRPr lang="en-US" sz="1200" dirty="0"/>
          </a:p>
          <a:p>
            <a:r>
              <a:rPr lang="en-US" sz="1200" b="1" baseline="0" dirty="0">
                <a:solidFill>
                  <a:schemeClr val="tx1"/>
                </a:solidFill>
              </a:rPr>
              <a:t> Rock Island Powerhouse 2 rehabilitation </a:t>
            </a:r>
          </a:p>
          <a:p>
            <a:r>
              <a:rPr lang="en-US" sz="1200" b="1" baseline="0" dirty="0">
                <a:solidFill>
                  <a:schemeClr val="tx1"/>
                </a:solidFill>
              </a:rPr>
              <a:t>(expected and low revenue scenarios)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139481"/>
              </p:ext>
            </p:extLst>
          </p:nvPr>
        </p:nvGraphicFramePr>
        <p:xfrm>
          <a:off x="50800" y="38100"/>
          <a:ext cx="9067800" cy="684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5"/>
          <p:cNvSpPr txBox="1"/>
          <p:nvPr/>
        </p:nvSpPr>
        <p:spPr>
          <a:xfrm>
            <a:off x="990600" y="3886200"/>
            <a:ext cx="2100283" cy="34325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Low Revenue Scenario</a:t>
            </a:r>
          </a:p>
        </p:txBody>
      </p:sp>
    </p:spTree>
    <p:extLst>
      <p:ext uri="{BB962C8B-B14F-4D97-AF65-F5344CB8AC3E}">
        <p14:creationId xmlns:p14="http://schemas.microsoft.com/office/powerpoint/2010/main" val="94466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6043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Myriad Pro" pitchFamily="34" charset="0"/>
              </a:rPr>
              <a:t>Overview of Operating Unit Plans</a:t>
            </a:r>
            <a:endParaRPr lang="en-US" sz="4000" b="1" dirty="0"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yriad Pro" pitchFamily="34" charset="0"/>
              </a:rPr>
              <a:t>Generation and Transmission</a:t>
            </a:r>
          </a:p>
          <a:p>
            <a:r>
              <a:rPr lang="en-US" sz="2800" dirty="0" smtClean="0">
                <a:latin typeface="Myriad Pro" pitchFamily="34" charset="0"/>
              </a:rPr>
              <a:t>Customer Utilities</a:t>
            </a:r>
          </a:p>
          <a:p>
            <a:r>
              <a:rPr lang="en-US" sz="2800" dirty="0" smtClean="0">
                <a:latin typeface="Myriad Pro" pitchFamily="34" charset="0"/>
              </a:rPr>
              <a:t>Fiber and Telecommunications</a:t>
            </a:r>
          </a:p>
          <a:p>
            <a:r>
              <a:rPr lang="en-US" sz="2800" dirty="0" smtClean="0">
                <a:latin typeface="Myriad Pro" pitchFamily="34" charset="0"/>
              </a:rPr>
              <a:t>Energy Resources</a:t>
            </a:r>
          </a:p>
          <a:p>
            <a:r>
              <a:rPr lang="en-US" sz="2800" dirty="0" smtClean="0">
                <a:latin typeface="Myriad Pro" pitchFamily="34" charset="0"/>
              </a:rPr>
              <a:t>District Services</a:t>
            </a:r>
          </a:p>
          <a:p>
            <a:r>
              <a:rPr lang="en-US" sz="2800" dirty="0" smtClean="0">
                <a:latin typeface="Myriad Pro" pitchFamily="34" charset="0"/>
              </a:rPr>
              <a:t>Human Resources and Safety</a:t>
            </a:r>
          </a:p>
          <a:p>
            <a:r>
              <a:rPr lang="en-US" sz="2800" dirty="0" smtClean="0">
                <a:latin typeface="Myriad Pro" pitchFamily="34" charset="0"/>
              </a:rPr>
              <a:t>Finance, Risk and Information Technology</a:t>
            </a:r>
          </a:p>
          <a:p>
            <a:r>
              <a:rPr lang="en-US" sz="2800" dirty="0" smtClean="0">
                <a:latin typeface="Myriad Pro" pitchFamily="34" charset="0"/>
              </a:rPr>
              <a:t>Legal and Compliance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D74BC0F-4E0C-4F67-8F35-813A7929F4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229600" cy="12493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Myriad Pro" pitchFamily="34" charset="0"/>
              </a:rPr>
              <a:t>Summary</a:t>
            </a:r>
            <a:endParaRPr lang="en-US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yriad Pro" pitchFamily="34" charset="0"/>
              </a:rPr>
              <a:t>Strategic plan is working:</a:t>
            </a:r>
          </a:p>
          <a:p>
            <a:pPr lvl="1">
              <a:spcBef>
                <a:spcPts val="0"/>
              </a:spcBef>
            </a:pPr>
            <a:r>
              <a:rPr lang="en-US" sz="2900" dirty="0" smtClean="0">
                <a:latin typeface="Myriad Pro" pitchFamily="34" charset="0"/>
              </a:rPr>
              <a:t>Achieving </a:t>
            </a:r>
            <a:r>
              <a:rPr lang="en-US" sz="2900" dirty="0">
                <a:latin typeface="Myriad Pro" pitchFamily="34" charset="0"/>
              </a:rPr>
              <a:t>our </a:t>
            </a:r>
            <a:r>
              <a:rPr lang="en-US" sz="2900" dirty="0" smtClean="0">
                <a:latin typeface="Myriad Pro" pitchFamily="34" charset="0"/>
              </a:rPr>
              <a:t>2017-2021 financial </a:t>
            </a:r>
            <a:r>
              <a:rPr lang="en-US" sz="2900" dirty="0">
                <a:latin typeface="Myriad Pro" pitchFamily="34" charset="0"/>
              </a:rPr>
              <a:t>targets</a:t>
            </a:r>
          </a:p>
          <a:p>
            <a:pPr lvl="1">
              <a:spcBef>
                <a:spcPts val="0"/>
              </a:spcBef>
            </a:pPr>
            <a:r>
              <a:rPr lang="en-US" sz="2900" dirty="0" smtClean="0">
                <a:latin typeface="Myriad Pro" pitchFamily="34" charset="0"/>
              </a:rPr>
              <a:t>Utilizing reserves to execute strategic goals to provide best value for customer-owners</a:t>
            </a:r>
          </a:p>
          <a:p>
            <a:pPr lvl="1">
              <a:spcBef>
                <a:spcPts val="0"/>
              </a:spcBef>
            </a:pPr>
            <a:r>
              <a:rPr lang="en-US" sz="2900" dirty="0" smtClean="0">
                <a:latin typeface="Myriad Pro" pitchFamily="34" charset="0"/>
              </a:rPr>
              <a:t>Challenging to increase asset investments while wholesale revenues are forecasted to decline</a:t>
            </a:r>
            <a:endParaRPr lang="en-US" sz="2000" dirty="0" smtClean="0">
              <a:latin typeface="Myriad Pro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900" dirty="0" smtClean="0">
                <a:latin typeface="Myriad Pro" pitchFamily="34" charset="0"/>
              </a:rPr>
              <a:t>Advancing prudent planning and decision-making</a:t>
            </a:r>
          </a:p>
          <a:p>
            <a:pPr>
              <a:spcBef>
                <a:spcPts val="0"/>
              </a:spcBef>
            </a:pPr>
            <a:endParaRPr lang="en-US" sz="3300" dirty="0" smtClean="0">
              <a:latin typeface="Myriad Pro" pitchFamily="34" charset="0"/>
            </a:endParaRPr>
          </a:p>
          <a:p>
            <a:pPr>
              <a:spcBef>
                <a:spcPts val="0"/>
              </a:spcBef>
            </a:pPr>
            <a:r>
              <a:rPr lang="en-US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yriad Pro" pitchFamily="34" charset="0"/>
              </a:rPr>
              <a:t>Next steps</a:t>
            </a:r>
          </a:p>
          <a:p>
            <a:pPr lvl="1">
              <a:spcBef>
                <a:spcPts val="0"/>
              </a:spcBef>
            </a:pPr>
            <a:r>
              <a:rPr lang="en-US" sz="2900" dirty="0" smtClean="0">
                <a:latin typeface="Myriad Pro" pitchFamily="34" charset="0"/>
              </a:rPr>
              <a:t>Board feedback on draft plans through Sept.</a:t>
            </a:r>
          </a:p>
          <a:p>
            <a:pPr lvl="1">
              <a:spcBef>
                <a:spcPts val="0"/>
              </a:spcBef>
            </a:pPr>
            <a:r>
              <a:rPr lang="en-US" sz="2900" dirty="0" smtClean="0">
                <a:latin typeface="Myriad Pro" pitchFamily="34" charset="0"/>
              </a:rPr>
              <a:t>Finalize  business plans as of Sept. 30</a:t>
            </a:r>
          </a:p>
          <a:p>
            <a:pPr lvl="1">
              <a:spcBef>
                <a:spcPts val="0"/>
              </a:spcBef>
            </a:pPr>
            <a:r>
              <a:rPr lang="en-US" sz="2900" dirty="0" smtClean="0">
                <a:latin typeface="Myriad Pro" pitchFamily="34" charset="0"/>
              </a:rPr>
              <a:t>Planning cycles to the 2017 Budget in Oct.</a:t>
            </a:r>
            <a:endParaRPr lang="en-US" sz="2000" dirty="0" smtClean="0">
              <a:latin typeface="Myriad Pro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D74BC0F-4E0C-4F67-8F35-813A7929F46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799502"/>
              </p:ext>
            </p:extLst>
          </p:nvPr>
        </p:nvGraphicFramePr>
        <p:xfrm>
          <a:off x="152400" y="1371600"/>
          <a:ext cx="8839200" cy="411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62919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Myriad Pro" pitchFamily="34" charset="0"/>
              </a:rPr>
              <a:t>No Board Action Required Today</a:t>
            </a:r>
            <a:endParaRPr lang="en-US" sz="3200" b="1" i="1" dirty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8A6B3AF-7DB9-4AAD-9AC3-450442B136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What we will cover today…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What's different now compared to the Strategic Plan?</a:t>
            </a:r>
            <a:br>
              <a:rPr lang="en-US" sz="3000" b="1" dirty="0" smtClean="0"/>
            </a:br>
            <a:r>
              <a:rPr lang="en-US" sz="3000" b="1" dirty="0" smtClean="0"/>
              <a:t> (Aug 2016 vs. Dec 2014)</a:t>
            </a:r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8A6B3AF-7DB9-4AAD-9AC3-450442B1362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535674"/>
              </p:ext>
            </p:extLst>
          </p:nvPr>
        </p:nvGraphicFramePr>
        <p:xfrm>
          <a:off x="228600" y="1600200"/>
          <a:ext cx="8610600" cy="3962403"/>
        </p:xfrm>
        <a:graphic>
          <a:graphicData uri="http://schemas.openxmlformats.org/drawingml/2006/table">
            <a:tbl>
              <a:tblPr/>
              <a:tblGrid>
                <a:gridCol w="4305300"/>
                <a:gridCol w="2152650"/>
                <a:gridCol w="2152650"/>
              </a:tblGrid>
              <a:tr h="4402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Description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78" marR="8878" marT="8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2017-2021</a:t>
                      </a:r>
                    </a:p>
                  </a:txBody>
                  <a:tcPr marL="8878" marR="8878" marT="8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 2027</a:t>
                      </a:r>
                    </a:p>
                  </a:txBody>
                  <a:tcPr marL="8878" marR="8878" marT="8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Bottom line 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70)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307)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Net Wholesale Revenue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46)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294)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Operating Expenses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 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 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Capital Expenditures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Total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Liquidity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4)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199)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Debt Outstanding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Heavy load market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prices (est.)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30.99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v. 45.52 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39.70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v. 63.29 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Light load market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prices (est.)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24.65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v. 34.97 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35.99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v. 52.19 </a:t>
                      </a:r>
                    </a:p>
                  </a:txBody>
                  <a:tcPr marL="8878" marR="8878" marT="8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9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934200" cy="1143000"/>
          </a:xfrm>
          <a:noFill/>
        </p:spPr>
        <p:txBody>
          <a:bodyPr>
            <a:normAutofit/>
          </a:bodyPr>
          <a:lstStyle/>
          <a:p>
            <a:r>
              <a:rPr lang="en-US" sz="4000" dirty="0" smtClean="0"/>
              <a:t>Key Drivers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486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Declining wholesale market  </a:t>
            </a:r>
            <a:r>
              <a:rPr lang="en-US" sz="2400" dirty="0" smtClean="0"/>
              <a:t>is </a:t>
            </a:r>
            <a:r>
              <a:rPr lang="en-US" sz="2400" dirty="0"/>
              <a:t>having substantial  </a:t>
            </a:r>
            <a:r>
              <a:rPr lang="en-US" sz="2400" dirty="0" smtClean="0"/>
              <a:t>impact  on revenues after </a:t>
            </a:r>
            <a:r>
              <a:rPr lang="en-US" sz="2400" dirty="0"/>
              <a:t>5 year slice </a:t>
            </a:r>
            <a:r>
              <a:rPr lang="en-US" sz="2400" dirty="0" smtClean="0"/>
              <a:t>sales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Increasing capital </a:t>
            </a:r>
            <a:r>
              <a:rPr lang="en-US" sz="2400" dirty="0"/>
              <a:t>and O&amp;M costs </a:t>
            </a:r>
            <a:r>
              <a:rPr lang="en-US" sz="2400" dirty="0" smtClean="0"/>
              <a:t> primarily </a:t>
            </a:r>
            <a:r>
              <a:rPr lang="en-US" sz="2400" dirty="0"/>
              <a:t>due to investment strategy and unplanned </a:t>
            </a:r>
            <a:r>
              <a:rPr lang="en-US" sz="2400" dirty="0" smtClean="0"/>
              <a:t>outages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Renewing use </a:t>
            </a:r>
            <a:r>
              <a:rPr lang="en-US" sz="2400" dirty="0"/>
              <a:t>of borrowing in headlights (roughly </a:t>
            </a:r>
            <a:r>
              <a:rPr lang="en-US" sz="2400" dirty="0" smtClean="0"/>
              <a:t>2022) consistent with long </a:t>
            </a:r>
            <a:r>
              <a:rPr lang="en-US" sz="2400" dirty="0"/>
              <a:t>term debt philosophy with focus on managing </a:t>
            </a:r>
            <a:r>
              <a:rPr lang="en-US" sz="2400" dirty="0" smtClean="0"/>
              <a:t>liquidity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Very early rate management planning in case we encounter the worst case scenario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Foreseeing </a:t>
            </a:r>
            <a:r>
              <a:rPr lang="en-US" sz="2400" dirty="0"/>
              <a:t>liquidity issues in the </a:t>
            </a:r>
            <a:r>
              <a:rPr lang="en-US" sz="2400" dirty="0" smtClean="0"/>
              <a:t>out-years, </a:t>
            </a:r>
            <a:r>
              <a:rPr lang="en-US" sz="2400" dirty="0"/>
              <a:t>tightened up </a:t>
            </a:r>
            <a:r>
              <a:rPr lang="en-US" sz="2400" dirty="0" smtClean="0"/>
              <a:t>planning more closely reflect capital and O&amp;M expected values making  plans </a:t>
            </a:r>
            <a:r>
              <a:rPr lang="en-US" sz="2400" dirty="0"/>
              <a:t>more likely to be achievable given our staffing - also means we will be more likely to have instances of exceeding our budgets</a:t>
            </a:r>
            <a:r>
              <a:rPr lang="en-US" sz="24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D74BC0F-4E0C-4F67-8F35-813A7929F46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934200" cy="1143000"/>
          </a:xfrm>
          <a:noFill/>
        </p:spPr>
        <p:txBody>
          <a:bodyPr>
            <a:normAutofit/>
          </a:bodyPr>
          <a:lstStyle/>
          <a:p>
            <a:r>
              <a:rPr lang="en-US" sz="4000" dirty="0" smtClean="0"/>
              <a:t>Key Drivers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267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As </a:t>
            </a:r>
            <a:r>
              <a:rPr lang="en-US" sz="2400" dirty="0"/>
              <a:t>net revenues in </a:t>
            </a:r>
            <a:r>
              <a:rPr lang="en-US" sz="2400" dirty="0" smtClean="0"/>
              <a:t>out-years </a:t>
            </a:r>
            <a:r>
              <a:rPr lang="en-US" sz="2400" dirty="0"/>
              <a:t>have declined, we have reconsidered our strategic priorities through discussions with Board </a:t>
            </a:r>
            <a:r>
              <a:rPr lang="en-US" sz="2400" dirty="0" smtClean="0"/>
              <a:t>members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These plans retain all priorities </a:t>
            </a:r>
            <a:r>
              <a:rPr lang="en-US" sz="2400" dirty="0"/>
              <a:t>while </a:t>
            </a:r>
            <a:r>
              <a:rPr lang="en-US" sz="2400" dirty="0" smtClean="0"/>
              <a:t>prioritizing within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Reinvesting </a:t>
            </a:r>
            <a:r>
              <a:rPr lang="en-US" sz="2400" dirty="0"/>
              <a:t>in assets and people  - No </a:t>
            </a:r>
            <a:r>
              <a:rPr lang="en-US" sz="2400" dirty="0" smtClean="0"/>
              <a:t>change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Reducing debt - on </a:t>
            </a:r>
            <a:r>
              <a:rPr lang="en-US" sz="2400" dirty="0"/>
              <a:t>track to achieve less than 35% </a:t>
            </a:r>
            <a:r>
              <a:rPr lang="en-US" sz="2400" dirty="0" smtClean="0"/>
              <a:t>debt </a:t>
            </a:r>
            <a:r>
              <a:rPr lang="en-US" sz="2400" dirty="0"/>
              <a:t>ratio but reconsidering accelerated debt payments in 2018/19 if needed for </a:t>
            </a:r>
            <a:r>
              <a:rPr lang="en-US" sz="2400" dirty="0" smtClean="0"/>
              <a:t>liquidity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Retaining Public </a:t>
            </a:r>
            <a:r>
              <a:rPr lang="en-US" sz="2400" dirty="0"/>
              <a:t>power benefit </a:t>
            </a:r>
            <a:r>
              <a:rPr lang="en-US" sz="2400" dirty="0" smtClean="0"/>
              <a:t>at </a:t>
            </a:r>
            <a:r>
              <a:rPr lang="en-US" sz="2400" dirty="0"/>
              <a:t>current level </a:t>
            </a:r>
            <a:r>
              <a:rPr lang="en-US" sz="2400" dirty="0" smtClean="0"/>
              <a:t>- more </a:t>
            </a:r>
            <a:r>
              <a:rPr lang="en-US" sz="2400" dirty="0"/>
              <a:t>likely to stay at "crawl" </a:t>
            </a:r>
            <a:r>
              <a:rPr lang="en-US" sz="2400" dirty="0" smtClean="0"/>
              <a:t>level </a:t>
            </a:r>
            <a:r>
              <a:rPr lang="en-US" sz="2400" dirty="0"/>
              <a:t>proposing no new solicitation for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D74BC0F-4E0C-4F67-8F35-813A7929F46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8A6B3AF-7DB9-4AAD-9AC3-450442B1362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D74BC0F-4E0C-4F67-8F35-813A7929F46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D74BC0F-4E0C-4F67-8F35-813A7929F46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2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75"/>
            <a:ext cx="9220200" cy="685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18"/>
          <p:cNvSpPr>
            <a:spLocks noChangeArrowheads="1"/>
          </p:cNvSpPr>
          <p:nvPr/>
        </p:nvSpPr>
        <p:spPr bwMode="auto">
          <a:xfrm>
            <a:off x="771525" y="3175"/>
            <a:ext cx="760095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Arial" charset="0"/>
              </a:rPr>
              <a:t>To provide sustainable, reliable utility services that enhance the quality of life in Chelan County</a:t>
            </a:r>
          </a:p>
        </p:txBody>
      </p:sp>
      <p:sp>
        <p:nvSpPr>
          <p:cNvPr id="2051" name="Text Box 39"/>
          <p:cNvSpPr txBox="1">
            <a:spLocks noChangeArrowheads="1"/>
          </p:cNvSpPr>
          <p:nvPr/>
        </p:nvSpPr>
        <p:spPr bwMode="auto">
          <a:xfrm>
            <a:off x="482600" y="6419850"/>
            <a:ext cx="8540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 indent="-95250"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chemeClr val="accent2"/>
                </a:solidFill>
                <a:latin typeface="Arial" charset="0"/>
              </a:rPr>
              <a:t>Our Values:</a:t>
            </a:r>
            <a:r>
              <a:rPr lang="en-US" sz="1200" i="1" dirty="0">
                <a:latin typeface="Arial" charset="0"/>
              </a:rPr>
              <a:t> Safety, Stewardship, Trustworthiness and Operational Excellence </a:t>
            </a:r>
            <a:endParaRPr lang="en-US" sz="1400" i="1" dirty="0">
              <a:latin typeface="Arial" charset="0"/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-1588" y="3519488"/>
            <a:ext cx="9145588" cy="1479550"/>
            <a:chOff x="-1" y="2605"/>
            <a:chExt cx="5761" cy="1099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2605"/>
              <a:ext cx="5760" cy="1095"/>
            </a:xfrm>
            <a:prstGeom prst="rect">
              <a:avLst/>
            </a:prstGeom>
            <a:solidFill>
              <a:srgbClr val="FFDCB9"/>
            </a:solidFill>
            <a:ln w="12700">
              <a:solidFill>
                <a:srgbClr val="CC99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95250" indent="-95250" defTabSz="7620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latin typeface="+mn-lt"/>
                <a:cs typeface="+mn-cs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 rot="-5400000">
              <a:off x="-423" y="3025"/>
              <a:ext cx="1095" cy="263"/>
            </a:xfrm>
            <a:prstGeom prst="rect">
              <a:avLst/>
            </a:prstGeom>
            <a:solidFill>
              <a:srgbClr val="CC9900"/>
            </a:solidFill>
            <a:ln w="1905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INTERNAL</a:t>
              </a:r>
            </a:p>
          </p:txBody>
        </p:sp>
      </p:grpSp>
      <p:grpSp>
        <p:nvGrpSpPr>
          <p:cNvPr id="2053" name="Group 2"/>
          <p:cNvGrpSpPr>
            <a:grpSpLocks/>
          </p:cNvGrpSpPr>
          <p:nvPr/>
        </p:nvGrpSpPr>
        <p:grpSpPr bwMode="auto">
          <a:xfrm>
            <a:off x="-3175" y="2363788"/>
            <a:ext cx="9147175" cy="1163637"/>
            <a:chOff x="-2382" y="2363788"/>
            <a:chExt cx="9146382" cy="1164167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93" y="2363788"/>
              <a:ext cx="9143207" cy="116416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95250" indent="-95250" defTabSz="7620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latin typeface="Verdana" pitchFamily="34" charset="0"/>
                <a:cs typeface="+mn-cs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6200000">
              <a:off x="-376521" y="2737927"/>
              <a:ext cx="1164167" cy="415889"/>
            </a:xfrm>
            <a:prstGeom prst="rect">
              <a:avLst/>
            </a:prstGeom>
            <a:solidFill>
              <a:srgbClr val="33CC33"/>
            </a:solidFill>
            <a:ln w="1905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FINANCIAL</a:t>
              </a:r>
            </a:p>
          </p:txBody>
        </p:sp>
      </p:grpSp>
      <p:grpSp>
        <p:nvGrpSpPr>
          <p:cNvPr id="2054" name="Group 3"/>
          <p:cNvGrpSpPr>
            <a:grpSpLocks/>
          </p:cNvGrpSpPr>
          <p:nvPr/>
        </p:nvGrpSpPr>
        <p:grpSpPr bwMode="auto">
          <a:xfrm>
            <a:off x="-1588" y="663575"/>
            <a:ext cx="9145588" cy="1708150"/>
            <a:chOff x="-795" y="662797"/>
            <a:chExt cx="9144795" cy="1708928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93" y="662797"/>
              <a:ext cx="9143207" cy="1708928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95250" indent="-95250" defTabSz="7620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latin typeface="Verdana" pitchFamily="34" charset="0"/>
                <a:cs typeface="+mn-cs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16200000">
              <a:off x="-647314" y="1309316"/>
              <a:ext cx="1708928" cy="4158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CUSTOMER-OWNER</a:t>
              </a:r>
            </a:p>
          </p:txBody>
        </p:sp>
      </p:grpSp>
      <p:grpSp>
        <p:nvGrpSpPr>
          <p:cNvPr id="2055" name="Group 5"/>
          <p:cNvGrpSpPr>
            <a:grpSpLocks/>
          </p:cNvGrpSpPr>
          <p:nvPr/>
        </p:nvGrpSpPr>
        <p:grpSpPr bwMode="auto">
          <a:xfrm>
            <a:off x="-7938" y="4959350"/>
            <a:ext cx="9145588" cy="1441450"/>
            <a:chOff x="-1" y="3696"/>
            <a:chExt cx="5761" cy="624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0" y="3700"/>
              <a:ext cx="5760" cy="62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95250" indent="-95250" defTabSz="7620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latin typeface="Verdana" pitchFamily="34" charset="0"/>
                <a:cs typeface="+mn-cs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 rot="-5400000">
              <a:off x="-181" y="3876"/>
              <a:ext cx="624" cy="263"/>
            </a:xfrm>
            <a:prstGeom prst="rect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Lucida Sans" pitchFamily="34" charset="0"/>
                  <a:cs typeface="+mn-cs"/>
                </a:rPr>
                <a:t>ENABLERS</a:t>
              </a:r>
            </a:p>
          </p:txBody>
        </p:sp>
      </p:grpSp>
      <p:sp>
        <p:nvSpPr>
          <p:cNvPr id="27" name="AutoShape 38"/>
          <p:cNvSpPr>
            <a:spLocks noChangeArrowheads="1"/>
          </p:cNvSpPr>
          <p:nvPr/>
        </p:nvSpPr>
        <p:spPr bwMode="auto">
          <a:xfrm>
            <a:off x="3427413" y="2574925"/>
            <a:ext cx="2239962" cy="7588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ysClr val="windowText" lastClr="000000"/>
                </a:solidFill>
              </a:rPr>
              <a:t>Ensure financial stability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auto">
          <a:xfrm>
            <a:off x="5791200" y="1481138"/>
            <a:ext cx="1981200" cy="6223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ysClr val="windowText" lastClr="000000"/>
                </a:solidFill>
              </a:rPr>
              <a:t>Protect natural resources impacted by operations</a:t>
            </a: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5235575" y="5332413"/>
            <a:ext cx="2084388" cy="9191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ysClr val="windowText" lastClr="000000"/>
                </a:solidFill>
              </a:rPr>
              <a:t>Make our values the focus of relationships with customers, stakeholders &amp; each other</a:t>
            </a: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1676400" y="3765550"/>
            <a:ext cx="2286000" cy="9048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ysClr val="windowText" lastClr="000000"/>
                </a:solidFill>
              </a:rPr>
              <a:t>Make continuous improvement in efficient, effective, compliant and risk-assessed operations</a:t>
            </a:r>
          </a:p>
        </p:txBody>
      </p:sp>
      <p:sp>
        <p:nvSpPr>
          <p:cNvPr id="79" name="AutoShape 38"/>
          <p:cNvSpPr>
            <a:spLocks noChangeArrowheads="1"/>
          </p:cNvSpPr>
          <p:nvPr/>
        </p:nvSpPr>
        <p:spPr bwMode="auto">
          <a:xfrm>
            <a:off x="1795463" y="5332413"/>
            <a:ext cx="2084387" cy="9191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ysClr val="windowText" lastClr="000000"/>
                </a:solidFill>
              </a:rPr>
              <a:t>Enhance the capability of Chelan PUD staff</a:t>
            </a:r>
          </a:p>
        </p:txBody>
      </p:sp>
      <p:cxnSp>
        <p:nvCxnSpPr>
          <p:cNvPr id="2061" name="Shape 51"/>
          <p:cNvCxnSpPr>
            <a:cxnSpLocks noChangeShapeType="1"/>
            <a:stCxn id="27" idx="0"/>
            <a:endCxn id="18" idx="1"/>
          </p:cNvCxnSpPr>
          <p:nvPr/>
        </p:nvCxnSpPr>
        <p:spPr bwMode="auto">
          <a:xfrm rot="5400000" flipH="1" flipV="1">
            <a:off x="4777979" y="1561704"/>
            <a:ext cx="782637" cy="1243806"/>
          </a:xfrm>
          <a:prstGeom prst="curved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2" name="Shape 72"/>
          <p:cNvCxnSpPr>
            <a:cxnSpLocks noChangeShapeType="1"/>
            <a:stCxn id="38" idx="0"/>
            <a:endCxn id="27" idx="3"/>
          </p:cNvCxnSpPr>
          <p:nvPr/>
        </p:nvCxnSpPr>
        <p:spPr bwMode="auto">
          <a:xfrm rot="16200000" flipV="1">
            <a:off x="5566966" y="3054747"/>
            <a:ext cx="811212" cy="610394"/>
          </a:xfrm>
          <a:prstGeom prst="curved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63" name="Picture 36" descr="PWR-CL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766763"/>
            <a:ext cx="8524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Up Arrow 33"/>
          <p:cNvSpPr/>
          <p:nvPr/>
        </p:nvSpPr>
        <p:spPr bwMode="auto">
          <a:xfrm>
            <a:off x="2480206" y="4849462"/>
            <a:ext cx="713433" cy="285133"/>
          </a:xfrm>
          <a:prstGeom prst="upArrow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235574" y="3765550"/>
            <a:ext cx="2084389" cy="90805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ysClr val="windowText" lastClr="000000"/>
                </a:solidFill>
              </a:rPr>
              <a:t>Invest in creating long-term value</a:t>
            </a:r>
          </a:p>
        </p:txBody>
      </p:sp>
      <p:sp>
        <p:nvSpPr>
          <p:cNvPr id="41" name="AutoShape 38"/>
          <p:cNvSpPr>
            <a:spLocks noChangeArrowheads="1"/>
          </p:cNvSpPr>
          <p:nvPr/>
        </p:nvSpPr>
        <p:spPr bwMode="auto">
          <a:xfrm>
            <a:off x="3352800" y="788988"/>
            <a:ext cx="2390775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ysClr val="windowText" lastClr="000000"/>
                </a:solidFill>
              </a:rPr>
              <a:t>Commit to the highest level of customer-owner satisfaction</a:t>
            </a:r>
          </a:p>
        </p:txBody>
      </p:sp>
      <p:cxnSp>
        <p:nvCxnSpPr>
          <p:cNvPr id="2069" name="Shape 51"/>
          <p:cNvCxnSpPr>
            <a:cxnSpLocks noChangeShapeType="1"/>
            <a:stCxn id="27" idx="0"/>
            <a:endCxn id="41" idx="2"/>
          </p:cNvCxnSpPr>
          <p:nvPr/>
        </p:nvCxnSpPr>
        <p:spPr bwMode="auto">
          <a:xfrm rot="5400000" flipH="1" flipV="1">
            <a:off x="3997723" y="2024460"/>
            <a:ext cx="1100137" cy="794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0" name="Shape 72"/>
          <p:cNvCxnSpPr>
            <a:cxnSpLocks noChangeShapeType="1"/>
            <a:stCxn id="39" idx="0"/>
            <a:endCxn id="27" idx="1"/>
          </p:cNvCxnSpPr>
          <p:nvPr/>
        </p:nvCxnSpPr>
        <p:spPr bwMode="auto">
          <a:xfrm rot="5400000" flipH="1" flipV="1">
            <a:off x="2717801" y="3055937"/>
            <a:ext cx="811212" cy="608013"/>
          </a:xfrm>
          <a:prstGeom prst="curved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Up Arrow 64"/>
          <p:cNvSpPr/>
          <p:nvPr/>
        </p:nvSpPr>
        <p:spPr bwMode="auto">
          <a:xfrm>
            <a:off x="5920729" y="4849462"/>
            <a:ext cx="713433" cy="285133"/>
          </a:xfrm>
          <a:prstGeom prst="upArrow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3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EB95A19727544A3B6B0B634068A13" ma:contentTypeVersion="3" ma:contentTypeDescription="Create a new document." ma:contentTypeScope="" ma:versionID="9514a5573e4de361bbb717b66427e2ba">
  <xsd:schema xmlns:xsd="http://www.w3.org/2001/XMLSchema" xmlns:p="http://schemas.microsoft.com/office/2006/metadata/properties" xmlns:ns1="http://schemas.microsoft.com/sharepoint/v3" xmlns:ns2="dffffedd-3ebc-4ae5-b1e7-d587e082529f" targetNamespace="http://schemas.microsoft.com/office/2006/metadata/properties" ma:root="true" ma:fieldsID="987d4458b359772e46d478a69195ca69" ns1:_="" ns2:_="">
    <xsd:import namespace="http://schemas.microsoft.com/sharepoint/v3"/>
    <xsd:import namespace="dffffedd-3ebc-4ae5-b1e7-d587e082529f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1:EmailSender" minOccurs="0"/>
                <xsd:element ref="ns1:EmailTo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mailSender" ma:index="9" nillable="true" ma:displayName="E-Mail Sender" ma:hidden="true" ma:internalName="EmailSender">
      <xsd:simpleType>
        <xsd:restriction base="dms:Note"/>
      </xsd:simpleType>
    </xsd:element>
    <xsd:element name="EmailTo" ma:index="10" nillable="true" ma:displayName="E-Mail To" ma:hidden="true" ma:internalName="EmailTo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dffffedd-3ebc-4ae5-b1e7-d587e082529f" elementFormDefault="qualified">
    <xsd:import namespace="http://schemas.microsoft.com/office/2006/documentManagement/types"/>
    <xsd:element name="Category" ma:index="8" nillable="true" ma:displayName="Category" ma:default="n/a" ma:format="Dropdown" ma:internalName="Category">
      <xsd:simpleType>
        <xsd:restriction base="dms:Choice">
          <xsd:enumeration value="n/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ategory xmlns="dffffedd-3ebc-4ae5-b1e7-d587e082529f">n/a</Category>
    <EmailTo xmlns="http://schemas.microsoft.com/sharepoint/v3" xsi:nil="true"/>
    <EmailSender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28A6B4-9F42-4428-BC76-CE53E8C4BE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ffffedd-3ebc-4ae5-b1e7-d587e082529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878C4A1-F9D9-44CD-B932-B52FC7177A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522E3F-2A06-448F-99DC-82AA3AE4398C}">
  <ds:schemaRefs>
    <ds:schemaRef ds:uri="http://purl.org/dc/elements/1.1/"/>
    <ds:schemaRef ds:uri="http://purl.org/dc/dcmitype/"/>
    <ds:schemaRef ds:uri="http://schemas.microsoft.com/office/2006/metadata/properties"/>
    <ds:schemaRef ds:uri="dffffedd-3ebc-4ae5-b1e7-d587e082529f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3974</TotalTime>
  <Words>1822</Words>
  <Application>Microsoft Office PowerPoint</Application>
  <PresentationFormat>On-screen Show (4:3)</PresentationFormat>
  <Paragraphs>347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2017-2021 Business Planning</vt:lpstr>
      <vt:lpstr>What we will cover today…</vt:lpstr>
      <vt:lpstr>What's different now compared to the Strategic Plan?  (Aug 2016 vs. Dec 2014)</vt:lpstr>
      <vt:lpstr>Key Drivers </vt:lpstr>
      <vt:lpstr>Key Drivers </vt:lpstr>
      <vt:lpstr>PowerPoint Presentation</vt:lpstr>
      <vt:lpstr>PowerPoint Presentation</vt:lpstr>
      <vt:lpstr>PowerPoint Presentation</vt:lpstr>
      <vt:lpstr>PowerPoint Presentation</vt:lpstr>
      <vt:lpstr>2017-2021 District Initiatives</vt:lpstr>
      <vt:lpstr>2017-2021 District Initiatives</vt:lpstr>
      <vt:lpstr>2017-2021 District Initiatives</vt:lpstr>
      <vt:lpstr>Known Unknowns</vt:lpstr>
      <vt:lpstr>2017-2021 Plans Reflect our Prudent Financial Policies</vt:lpstr>
      <vt:lpstr>PowerPoint Presentation</vt:lpstr>
      <vt:lpstr>PowerPoint Presentation</vt:lpstr>
      <vt:lpstr>PowerPoint Presentation</vt:lpstr>
      <vt:lpstr>Overview of Operating Unit Plans</vt:lpstr>
      <vt:lpstr>Summary</vt:lpstr>
    </vt:vector>
  </TitlesOfParts>
  <Company>Chelan County PUD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kimberleec</dc:creator>
  <cp:lastModifiedBy>sheilaa</cp:lastModifiedBy>
  <cp:revision>201</cp:revision>
  <cp:lastPrinted>2016-09-19T23:13:48Z</cp:lastPrinted>
  <dcterms:created xsi:type="dcterms:W3CDTF">2010-05-11T15:06:00Z</dcterms:created>
  <dcterms:modified xsi:type="dcterms:W3CDTF">2016-09-19T23:14:15Z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0x010100F11EB95A19727544A3B6B0B634068A13</vt:lpwstr>
  </property>
</Properties>
</file>