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1" r:id="rId2"/>
    <p:sldId id="873" r:id="rId3"/>
    <p:sldId id="875" r:id="rId4"/>
    <p:sldId id="879" r:id="rId5"/>
    <p:sldId id="876" r:id="rId6"/>
    <p:sldId id="878" r:id="rId7"/>
    <p:sldId id="866" r:id="rId8"/>
    <p:sldId id="702" r:id="rId9"/>
  </p:sldIdLst>
  <p:sldSz cx="14630400" cy="82296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6" userDrawn="1">
          <p15:clr>
            <a:srgbClr val="A4A3A4"/>
          </p15:clr>
        </p15:guide>
        <p15:guide id="2" pos="5952" userDrawn="1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pos="4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362C"/>
    <a:srgbClr val="FFCA21"/>
    <a:srgbClr val="C93A0D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884" autoAdjust="0"/>
  </p:normalViewPr>
  <p:slideViewPr>
    <p:cSldViewPr>
      <p:cViewPr varScale="1">
        <p:scale>
          <a:sx n="96" d="100"/>
          <a:sy n="96" d="100"/>
        </p:scale>
        <p:origin x="-234" y="-102"/>
      </p:cViewPr>
      <p:guideLst>
        <p:guide orient="horz" pos="1296"/>
        <p:guide orient="horz" pos="2592"/>
        <p:guide pos="5952"/>
        <p:guide pos="432"/>
        <p:guide pos="4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3170420" cy="480496"/>
          </a:xfrm>
          <a:prstGeom prst="rect">
            <a:avLst/>
          </a:prstGeom>
        </p:spPr>
        <p:txBody>
          <a:bodyPr vert="horz" lIns="94805" tIns="47401" rIns="94805" bIns="474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41" y="0"/>
            <a:ext cx="3170420" cy="480496"/>
          </a:xfrm>
          <a:prstGeom prst="rect">
            <a:avLst/>
          </a:prstGeom>
        </p:spPr>
        <p:txBody>
          <a:bodyPr vert="horz" lIns="94805" tIns="47401" rIns="94805" bIns="47401" rtlCol="0"/>
          <a:lstStyle>
            <a:lvl1pPr algn="r">
              <a:defRPr sz="1300"/>
            </a:lvl1pPr>
          </a:lstStyle>
          <a:p>
            <a:fld id="{877E13DF-DD8C-47BF-99FC-0FB97F466C8C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9120715"/>
            <a:ext cx="3170420" cy="480494"/>
          </a:xfrm>
          <a:prstGeom prst="rect">
            <a:avLst/>
          </a:prstGeom>
        </p:spPr>
        <p:txBody>
          <a:bodyPr vert="horz" lIns="94805" tIns="47401" rIns="94805" bIns="474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41" y="9120715"/>
            <a:ext cx="3170420" cy="480494"/>
          </a:xfrm>
          <a:prstGeom prst="rect">
            <a:avLst/>
          </a:prstGeom>
        </p:spPr>
        <p:txBody>
          <a:bodyPr vert="horz" lIns="94805" tIns="47401" rIns="94805" bIns="47401" rtlCol="0" anchor="b"/>
          <a:lstStyle>
            <a:lvl1pPr algn="r">
              <a:defRPr sz="1300"/>
            </a:lvl1pPr>
          </a:lstStyle>
          <a:p>
            <a:fld id="{30F701B6-1A42-427F-8641-CECF8CF2A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047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3170237" cy="481542"/>
          </a:xfrm>
          <a:prstGeom prst="rect">
            <a:avLst/>
          </a:prstGeom>
        </p:spPr>
        <p:txBody>
          <a:bodyPr vert="horz" lIns="67629" tIns="33810" rIns="67629" bIns="3381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84" y="8"/>
            <a:ext cx="3170237" cy="481542"/>
          </a:xfrm>
          <a:prstGeom prst="rect">
            <a:avLst/>
          </a:prstGeom>
        </p:spPr>
        <p:txBody>
          <a:bodyPr vert="horz" lIns="67629" tIns="33810" rIns="67629" bIns="33810" rtlCol="0"/>
          <a:lstStyle>
            <a:lvl1pPr algn="r">
              <a:defRPr sz="1000"/>
            </a:lvl1pPr>
          </a:lstStyle>
          <a:p>
            <a:fld id="{78D2C4D9-4329-41E1-AE39-8EF60AEDF88B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7629" tIns="33810" rIns="67629" bIns="338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8" y="4620949"/>
            <a:ext cx="5851524" cy="3780101"/>
          </a:xfrm>
          <a:prstGeom prst="rect">
            <a:avLst/>
          </a:prstGeom>
        </p:spPr>
        <p:txBody>
          <a:bodyPr vert="horz" lIns="67629" tIns="33810" rIns="67629" bIns="338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665"/>
            <a:ext cx="3170237" cy="481542"/>
          </a:xfrm>
          <a:prstGeom prst="rect">
            <a:avLst/>
          </a:prstGeom>
        </p:spPr>
        <p:txBody>
          <a:bodyPr vert="horz" lIns="67629" tIns="33810" rIns="67629" bIns="3381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84" y="9119665"/>
            <a:ext cx="3170237" cy="481542"/>
          </a:xfrm>
          <a:prstGeom prst="rect">
            <a:avLst/>
          </a:prstGeom>
        </p:spPr>
        <p:txBody>
          <a:bodyPr vert="horz" lIns="67629" tIns="33810" rIns="67629" bIns="33810" rtlCol="0" anchor="b"/>
          <a:lstStyle>
            <a:lvl1pPr algn="r">
              <a:defRPr sz="1000"/>
            </a:lvl1pPr>
          </a:lstStyle>
          <a:p>
            <a:fld id="{191E14E8-570C-44B9-9187-6576CA1D9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32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14E8-570C-44B9-9187-6576CA1D94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3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14E8-570C-44B9-9187-6576CA1D94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14E8-570C-44B9-9187-6576CA1D94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14E8-570C-44B9-9187-6576CA1D94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14E8-570C-44B9-9187-6576CA1D94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8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14E8-570C-44B9-9187-6576CA1D94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14E8-570C-44B9-9187-6576CA1D94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14E8-570C-44B9-9187-6576CA1D94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020800" y="7924800"/>
            <a:ext cx="57609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95" dirty="0">
                <a:solidFill>
                  <a:srgbClr val="231F20"/>
                </a:solidFill>
                <a:latin typeface="Gill Sans MT"/>
                <a:cs typeface="Gill Sans MT"/>
              </a:rPr>
              <a:pPr marL="25400">
                <a:lnSpc>
                  <a:spcPct val="100000"/>
                </a:lnSpc>
              </a:pPr>
              <a:t>‹#›</a:t>
            </a:fld>
            <a:endParaRPr sz="1200" dirty="0">
              <a:latin typeface="Gill Sans MT"/>
              <a:cs typeface="Gill Sans MT"/>
            </a:endParaRPr>
          </a:p>
        </p:txBody>
      </p:sp>
      <p:sp>
        <p:nvSpPr>
          <p:cNvPr id="8" name="object 5"/>
          <p:cNvSpPr/>
          <p:nvPr userDrawn="1"/>
        </p:nvSpPr>
        <p:spPr>
          <a:xfrm>
            <a:off x="14439286" y="685800"/>
            <a:ext cx="186690" cy="685800"/>
          </a:xfrm>
          <a:custGeom>
            <a:avLst/>
            <a:gdLst/>
            <a:ahLst/>
            <a:cxnLst/>
            <a:rect l="l" t="t" r="r" b="b"/>
            <a:pathLst>
              <a:path w="186690" h="685800">
                <a:moveTo>
                  <a:pt x="0" y="685800"/>
                </a:moveTo>
                <a:lnTo>
                  <a:pt x="0" y="0"/>
                </a:lnTo>
                <a:lnTo>
                  <a:pt x="186436" y="0"/>
                </a:lnTo>
                <a:lnTo>
                  <a:pt x="186436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C0362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2496" y="599691"/>
            <a:ext cx="6185407" cy="458469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rgbClr val="4D51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20800" y="7924800"/>
            <a:ext cx="57609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95" dirty="0">
                <a:solidFill>
                  <a:srgbClr val="231F20"/>
                </a:solidFill>
                <a:latin typeface="Gill Sans MT"/>
                <a:cs typeface="Gill Sans MT"/>
              </a:rPr>
              <a:pPr marL="25400">
                <a:lnSpc>
                  <a:spcPct val="100000"/>
                </a:lnSpc>
              </a:pPr>
              <a:t>‹#›</a:t>
            </a:fld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2496" y="599691"/>
            <a:ext cx="6185407" cy="458469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rgbClr val="4D51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804652" y="2245608"/>
            <a:ext cx="2997200" cy="4443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020800" y="7924800"/>
            <a:ext cx="576094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95" dirty="0">
                <a:solidFill>
                  <a:srgbClr val="231F20"/>
                </a:solidFill>
                <a:latin typeface="Gill Sans MT"/>
                <a:cs typeface="Gill Sans MT"/>
              </a:rPr>
              <a:pPr marL="25400">
                <a:lnSpc>
                  <a:spcPct val="100000"/>
                </a:lnSpc>
              </a:pPr>
              <a:t>‹#›</a:t>
            </a:fld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4"/>
          <p:cNvSpPr txBox="1">
            <a:spLocks/>
          </p:cNvSpPr>
          <p:nvPr userDrawn="1"/>
        </p:nvSpPr>
        <p:spPr>
          <a:xfrm>
            <a:off x="14097000" y="7848600"/>
            <a:ext cx="423694" cy="256948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r"/>
            <a:fld id="{81D60167-4931-47E6-BA6A-407CBD079E47}" type="slidenum">
              <a:rPr lang="en-US" sz="1100" spc="9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400" algn="r"/>
              <a:t>‹#›</a:t>
            </a:fld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/>
          <p:cNvSpPr txBox="1"/>
          <p:nvPr userDrawn="1"/>
        </p:nvSpPr>
        <p:spPr>
          <a:xfrm>
            <a:off x="14249400" y="4635262"/>
            <a:ext cx="169277" cy="2905760"/>
          </a:xfrm>
          <a:prstGeom prst="rect">
            <a:avLst/>
          </a:prstGeom>
          <a:noFill/>
          <a:ln>
            <a:noFill/>
          </a:ln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b="1" dirty="0">
                <a:solidFill>
                  <a:srgbClr val="323031"/>
                </a:solidFill>
                <a:latin typeface="Arial"/>
                <a:cs typeface="Arial"/>
              </a:rPr>
              <a:t>Chelan County PUD #1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 userDrawn="1"/>
        </p:nvSpPr>
        <p:spPr>
          <a:xfrm>
            <a:off x="14249400" y="2145987"/>
            <a:ext cx="169277" cy="372141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baseline="0" dirty="0">
                <a:solidFill>
                  <a:srgbClr val="323031"/>
                </a:solidFill>
                <a:latin typeface="Arial"/>
                <a:cs typeface="Arial"/>
              </a:rPr>
              <a:t>Long Term Strategic Facilities Plan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3"/>
          <p:cNvSpPr/>
          <p:nvPr userDrawn="1"/>
        </p:nvSpPr>
        <p:spPr>
          <a:xfrm>
            <a:off x="9448800" y="685800"/>
            <a:ext cx="428625" cy="685800"/>
          </a:xfrm>
          <a:custGeom>
            <a:avLst/>
            <a:gdLst/>
            <a:ahLst/>
            <a:cxnLst/>
            <a:rect l="l" t="t" r="r" b="b"/>
            <a:pathLst>
              <a:path w="428625" h="685800">
                <a:moveTo>
                  <a:pt x="0" y="685800"/>
                </a:moveTo>
                <a:lnTo>
                  <a:pt x="428421" y="685800"/>
                </a:lnTo>
                <a:lnTo>
                  <a:pt x="428421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0362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51524"/>
            <a:ext cx="762000" cy="5342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460" y="0"/>
            <a:ext cx="14325599" cy="10744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1000" y="7696200"/>
            <a:ext cx="2173224" cy="313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73" y="279196"/>
            <a:ext cx="3087277" cy="2462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217485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spc="440" dirty="0">
                <a:solidFill>
                  <a:schemeClr val="bg1"/>
                </a:solidFill>
                <a:latin typeface="+mj-lt"/>
                <a:cs typeface="Arial"/>
              </a:rPr>
              <a:t>Long Range Facilities Plan</a:t>
            </a:r>
            <a:endParaRPr lang="en-US" sz="72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4057" y="953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solidFill>
                  <a:schemeClr val="bg1"/>
                </a:solidFill>
                <a:latin typeface="Arial"/>
                <a:cs typeface="Arial"/>
              </a:rPr>
              <a:t>Findings, Summary </a:t>
            </a:r>
            <a:r>
              <a:rPr lang="en-US" sz="3600" cap="small" dirty="0">
                <a:solidFill>
                  <a:schemeClr val="bg1"/>
                </a:solidFill>
                <a:latin typeface="Arial"/>
                <a:cs typeface="Arial"/>
              </a:rPr>
              <a:t>and Next Steps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688068"/>
            <a:ext cx="414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March </a:t>
            </a:r>
            <a:r>
              <a:rPr lang="en-US" sz="2400" smtClean="0">
                <a:solidFill>
                  <a:schemeClr val="bg1"/>
                </a:solidFill>
                <a:latin typeface="Arial"/>
                <a:cs typeface="Arial"/>
              </a:rPr>
              <a:t>28,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341920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0" y="457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440" dirty="0">
                <a:solidFill>
                  <a:srgbClr val="002060"/>
                </a:solidFill>
                <a:latin typeface="Arial"/>
                <a:cs typeface="Arial"/>
              </a:rPr>
              <a:t>What have we Learned?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390" y="833735"/>
            <a:ext cx="833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“Shaping our utility to do the best, for the most, for the longest”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390" y="1676400"/>
            <a:ext cx="6428010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C00000"/>
                </a:solidFill>
              </a:rPr>
              <a:t>Major Findings</a:t>
            </a:r>
          </a:p>
          <a:p>
            <a:pPr marL="742950" lvl="1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 District has been substantially underfunding facilities for many years.</a:t>
            </a:r>
          </a:p>
          <a:p>
            <a:pPr marL="742950" lvl="1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 District has not previously planned for facilities using a master plan or strategic approach.</a:t>
            </a:r>
          </a:p>
          <a:p>
            <a:pPr marL="742950" lvl="1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 District has not previously adopted standards for its facilities and now lags considerably behind the industry.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133600"/>
            <a:ext cx="6477000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Under the current approach, the costs of managing and operating the District’s facilities is increasingly expensive and unpredictable.</a:t>
            </a:r>
          </a:p>
          <a:p>
            <a:pPr marL="742950" lvl="1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 District’s current facilities are increasingly challenged with safety concerns.</a:t>
            </a:r>
          </a:p>
          <a:p>
            <a:pPr marL="742950" lvl="1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It will take a large initial capital investment to leverage long term financial value and meet the District’s Core Goals. </a:t>
            </a:r>
          </a:p>
        </p:txBody>
      </p:sp>
    </p:spTree>
    <p:extLst>
      <p:ext uri="{BB962C8B-B14F-4D97-AF65-F5344CB8AC3E}">
        <p14:creationId xmlns:p14="http://schemas.microsoft.com/office/powerpoint/2010/main" xmlns="" val="146877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0" y="914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440" dirty="0">
                <a:solidFill>
                  <a:srgbClr val="002060"/>
                </a:solidFill>
                <a:latin typeface="Arial"/>
                <a:cs typeface="Arial"/>
              </a:rPr>
              <a:t>Grand 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390" y="833735"/>
            <a:ext cx="833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“Shaping our utility to do the best, for the most, for the longest”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605" y="1676400"/>
            <a:ext cx="433753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C0362C"/>
                </a:solidFill>
              </a:rPr>
              <a:t>Downtown / HQ Facilities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i="1" dirty="0">
                <a:solidFill>
                  <a:srgbClr val="C0362C"/>
                </a:solidFill>
              </a:rPr>
              <a:t>Option 3 - 50 Year Plan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Scope:  </a:t>
            </a:r>
            <a:r>
              <a:rPr lang="en-US" sz="2000" dirty="0">
                <a:solidFill>
                  <a:srgbClr val="002060"/>
                </a:solidFill>
              </a:rPr>
              <a:t>All new, consolidated Operations, Administration, and Customer Service facilities at new, north property.  Sell existing PUD properties.</a:t>
            </a:r>
          </a:p>
          <a:p>
            <a:pPr marL="54864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Lowest Present Value: </a:t>
            </a:r>
            <a:endParaRPr lang="en-US" sz="2000" dirty="0"/>
          </a:p>
          <a:p>
            <a:pPr marL="548640" lvl="1" indent="-285750"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	$8.9 million lower than Option 1 (status quo) and $4.6 million lower than Option 2 (split facilities).</a:t>
            </a:r>
          </a:p>
          <a:p>
            <a:pPr marL="54864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Evaluation Ranking: </a:t>
            </a:r>
            <a:endParaRPr lang="en-US" sz="2000" dirty="0"/>
          </a:p>
          <a:p>
            <a:pPr marL="548640" lvl="1" indent="-285750"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	Ranks highest of all HQ options in qualitative evaluation, and best achieves District’s Core Goals</a:t>
            </a:r>
            <a:r>
              <a:rPr lang="en-US" sz="2200" dirty="0"/>
              <a:t>.</a:t>
            </a:r>
          </a:p>
          <a:p>
            <a:pPr marL="54864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Present Value:</a:t>
            </a:r>
            <a:r>
              <a:rPr lang="en-US" sz="2000" b="1" dirty="0"/>
              <a:t>  </a:t>
            </a:r>
            <a:r>
              <a:rPr lang="en-US" sz="2000" dirty="0"/>
              <a:t>$107.4 Million</a:t>
            </a:r>
          </a:p>
          <a:p>
            <a:pPr marL="54864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Initial Capital:</a:t>
            </a:r>
            <a:r>
              <a:rPr lang="en-US" sz="2000" b="1" dirty="0"/>
              <a:t>  </a:t>
            </a:r>
            <a:r>
              <a:rPr lang="en-US" sz="2000" dirty="0"/>
              <a:t>$114 Million</a:t>
            </a:r>
          </a:p>
          <a:p>
            <a:pPr marL="548640" lvl="1" indent="-285750">
              <a:spcBef>
                <a:spcPts val="200"/>
              </a:spcBef>
              <a:spcAft>
                <a:spcPts val="200"/>
              </a:spcAft>
            </a:pP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676398"/>
            <a:ext cx="4419600" cy="525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C0362C"/>
                </a:solidFill>
              </a:rPr>
              <a:t>Rock Island Facilities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i="1" dirty="0">
                <a:solidFill>
                  <a:srgbClr val="C0362C"/>
                </a:solidFill>
              </a:rPr>
              <a:t>Option 3a – 25 Year Plan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Scope:  </a:t>
            </a:r>
            <a:r>
              <a:rPr lang="en-US" sz="2000" dirty="0">
                <a:solidFill>
                  <a:srgbClr val="002060"/>
                </a:solidFill>
              </a:rPr>
              <a:t>New and remodeled facilities for highest priority needs and greatest productivity gains, preserving options for future phases.  </a:t>
            </a:r>
          </a:p>
          <a:p>
            <a:pPr marL="73152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Lowest Present Value: </a:t>
            </a:r>
            <a:r>
              <a:rPr lang="en-US" sz="2000" u="sng" dirty="0"/>
              <a:t>             </a:t>
            </a:r>
            <a:r>
              <a:rPr lang="en-US" sz="2000" dirty="0"/>
              <a:t>$2.2 million lower than Option 2</a:t>
            </a:r>
          </a:p>
          <a:p>
            <a:pPr marL="73152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Evaluation Ranking:                </a:t>
            </a:r>
            <a:r>
              <a:rPr lang="en-US" sz="2000" dirty="0"/>
              <a:t>Ranks highest of all scenarios in qualitative evaluation, and best achieves District’s Core Goals. </a:t>
            </a:r>
          </a:p>
          <a:p>
            <a:pPr marL="73152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Present Value:</a:t>
            </a:r>
            <a:r>
              <a:rPr lang="en-US" sz="2000" b="1" dirty="0"/>
              <a:t>  </a:t>
            </a:r>
            <a:r>
              <a:rPr lang="en-US" sz="2000" dirty="0"/>
              <a:t>$33.5 Million</a:t>
            </a:r>
          </a:p>
          <a:p>
            <a:pPr marL="73152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Initial Capital:</a:t>
            </a:r>
            <a:r>
              <a:rPr lang="en-US" sz="2000" b="1" dirty="0"/>
              <a:t>  </a:t>
            </a:r>
            <a:r>
              <a:rPr lang="en-US" sz="2000" dirty="0"/>
              <a:t>$36.2 Million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372600" y="1676399"/>
            <a:ext cx="4800600" cy="617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C0362C"/>
                </a:solidFill>
              </a:rPr>
              <a:t>Rocky Reach Facilities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i="1" dirty="0">
                <a:solidFill>
                  <a:srgbClr val="C0362C"/>
                </a:solidFill>
              </a:rPr>
              <a:t>Option 3a – 25 Year Plan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Scope:  </a:t>
            </a:r>
            <a:r>
              <a:rPr lang="en-US" sz="2000" dirty="0">
                <a:solidFill>
                  <a:srgbClr val="002060"/>
                </a:solidFill>
              </a:rPr>
              <a:t>New and remodeled facilities for highest priority needs and greatest productivity gains, preserving options for future phases. 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Even Present Value:       </a:t>
            </a:r>
            <a:r>
              <a:rPr lang="en-US" sz="2000" dirty="0"/>
              <a:t>Approximately $100K higher than Option 2, the result of implementation time (10 yrs vs 3yrs) with limited productivity.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Evaluation Ranking                         </a:t>
            </a:r>
            <a:r>
              <a:rPr lang="en-US" sz="2000" dirty="0"/>
              <a:t>Ranks highest of all scenarios in qualitative evaluation, and best achieves District’s Core Goals.</a:t>
            </a:r>
          </a:p>
          <a:p>
            <a:pPr marL="73152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Present Value:</a:t>
            </a:r>
            <a:r>
              <a:rPr lang="en-US" sz="2000" b="1" dirty="0"/>
              <a:t>  </a:t>
            </a:r>
            <a:r>
              <a:rPr lang="en-US" sz="2000" dirty="0"/>
              <a:t>$34 Million</a:t>
            </a:r>
          </a:p>
          <a:p>
            <a:pPr marL="73152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u="sng" dirty="0"/>
              <a:t>Initial Capital:</a:t>
            </a:r>
            <a:r>
              <a:rPr lang="en-US" sz="2000" b="1" dirty="0"/>
              <a:t>  </a:t>
            </a:r>
            <a:r>
              <a:rPr lang="en-US" sz="2000" dirty="0"/>
              <a:t>$32.6 Million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8588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0468" y="1676400"/>
            <a:ext cx="8534400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C0362C"/>
                </a:solidFill>
              </a:rPr>
              <a:t>Key Benefits of Recommended Options</a:t>
            </a:r>
            <a:endParaRPr lang="en-US" sz="2800" dirty="0">
              <a:solidFill>
                <a:srgbClr val="C0362C"/>
              </a:solidFill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Location of crews, equipment and materials will provide better average outage response time for customers</a:t>
            </a:r>
            <a:endParaRPr lang="en-US" sz="24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Initial investment provides the lowest long-term cost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Enhanced customer experience when:</a:t>
            </a:r>
            <a:endParaRPr lang="en-US" dirty="0" smtClean="0"/>
          </a:p>
          <a:p>
            <a:pPr marL="1200150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Requesting new services</a:t>
            </a:r>
          </a:p>
          <a:p>
            <a:pPr marL="1200150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Paying bills</a:t>
            </a:r>
          </a:p>
          <a:p>
            <a:pPr marL="1200150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Applying for permits</a:t>
            </a:r>
          </a:p>
          <a:p>
            <a:pPr marL="1200150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Attending public meetings</a:t>
            </a:r>
          </a:p>
          <a:p>
            <a:pPr marL="1200150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Accessing conservation resources</a:t>
            </a:r>
            <a:endParaRPr lang="en-US" sz="24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Higher employee productivity and lower travel cost</a:t>
            </a:r>
            <a:endParaRPr lang="en-US" sz="24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Best opportunity for increased safety and code compliance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Best option for long-term cost predictability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Contributes to recruiting and retaining highly qualified workforce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0" y="939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440" dirty="0" smtClean="0">
                <a:solidFill>
                  <a:srgbClr val="002060"/>
                </a:solidFill>
                <a:latin typeface="Arial"/>
                <a:cs typeface="Arial"/>
              </a:rPr>
              <a:t>Key Benefits</a:t>
            </a:r>
            <a:endParaRPr lang="en-US" sz="3200" spc="44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390" y="833735"/>
            <a:ext cx="833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“Shaping our utility to do the best, for the most, for the longest”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9" b="3704"/>
          <a:stretch>
            <a:fillRect/>
          </a:stretch>
        </p:blipFill>
        <p:spPr>
          <a:xfrm>
            <a:off x="9525000" y="1828800"/>
            <a:ext cx="4114800" cy="289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1" t="4663" r="12947" b="9524"/>
          <a:stretch/>
        </p:blipFill>
        <p:spPr>
          <a:xfrm>
            <a:off x="9524999" y="4876800"/>
            <a:ext cx="4114800" cy="29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27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96856" y="516384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440" dirty="0">
                <a:solidFill>
                  <a:srgbClr val="002060"/>
                </a:solidFill>
                <a:latin typeface="Arial"/>
                <a:cs typeface="Arial"/>
              </a:rPr>
              <a:t>Combined</a:t>
            </a:r>
          </a:p>
          <a:p>
            <a:r>
              <a:rPr lang="en-US" sz="3000" spc="440" dirty="0">
                <a:solidFill>
                  <a:srgbClr val="002060"/>
                </a:solidFill>
                <a:latin typeface="Arial"/>
                <a:cs typeface="Arial"/>
              </a:rPr>
              <a:t>Financial Analysis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62" y="1349514"/>
            <a:ext cx="883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200" dirty="0">
                <a:latin typeface="Arial"/>
                <a:cs typeface="Arial"/>
              </a:rPr>
              <a:t>Cumulative Cash Flow (HQ 50 </a:t>
            </a:r>
            <a:r>
              <a:rPr lang="en-US" sz="2400" spc="200" dirty="0" err="1">
                <a:latin typeface="Arial"/>
                <a:cs typeface="Arial"/>
              </a:rPr>
              <a:t>yr</a:t>
            </a:r>
            <a:r>
              <a:rPr lang="en-US" sz="2400" spc="200" dirty="0">
                <a:latin typeface="Arial"/>
                <a:cs typeface="Arial"/>
              </a:rPr>
              <a:t> / </a:t>
            </a:r>
            <a:r>
              <a:rPr lang="en-US" sz="2400" spc="200">
                <a:latin typeface="Arial"/>
                <a:cs typeface="Arial"/>
              </a:rPr>
              <a:t>Hydros </a:t>
            </a:r>
            <a:r>
              <a:rPr lang="en-US" sz="2400" spc="200" dirty="0">
                <a:latin typeface="Arial"/>
                <a:cs typeface="Arial"/>
              </a:rPr>
              <a:t>25 </a:t>
            </a:r>
            <a:r>
              <a:rPr lang="en-US" sz="2400" spc="200" dirty="0" err="1">
                <a:latin typeface="Arial"/>
                <a:cs typeface="Arial"/>
              </a:rPr>
              <a:t>yr</a:t>
            </a:r>
            <a:r>
              <a:rPr lang="en-US" sz="2400" spc="200" dirty="0">
                <a:latin typeface="Arial"/>
                <a:cs typeface="Arial"/>
              </a:rPr>
              <a:t>)</a:t>
            </a:r>
          </a:p>
          <a:p>
            <a:r>
              <a:rPr lang="en-US" sz="1600" spc="440" dirty="0">
                <a:latin typeface="Arial"/>
                <a:cs typeface="Arial"/>
              </a:rPr>
              <a:t>(Combined Capital Investment, M&amp;O, Salary/Productivity)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82390" y="833735"/>
            <a:ext cx="833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“Shaping our utility to do the best, for the most, for the longest”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64"/>
          <a:stretch/>
        </p:blipFill>
        <p:spPr bwMode="auto">
          <a:xfrm>
            <a:off x="1371600" y="2209800"/>
            <a:ext cx="11049000" cy="5941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439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76" y="685800"/>
            <a:ext cx="8305800" cy="746760"/>
          </a:xfrm>
        </p:spPr>
        <p:txBody>
          <a:bodyPr lIns="0" tIns="0" rIns="0" bIns="0" anchor="b">
            <a:normAutofit/>
          </a:bodyPr>
          <a:lstStyle/>
          <a:p>
            <a:r>
              <a:rPr lang="en-US" sz="3200" dirty="0"/>
              <a:t>Comments From February 27, 2017 Meeting</a:t>
            </a:r>
          </a:p>
        </p:txBody>
      </p:sp>
      <p:pic>
        <p:nvPicPr>
          <p:cNvPr id="7" name="Content Placeholder 6" descr="Untitled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828800"/>
            <a:ext cx="12378231" cy="5750719"/>
          </a:xfrm>
        </p:spPr>
      </p:pic>
      <p:sp>
        <p:nvSpPr>
          <p:cNvPr id="5" name="TextBox 4"/>
          <p:cNvSpPr txBox="1"/>
          <p:nvPr/>
        </p:nvSpPr>
        <p:spPr>
          <a:xfrm>
            <a:off x="9906000" y="446782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440" dirty="0" smtClean="0">
                <a:solidFill>
                  <a:srgbClr val="002060"/>
                </a:solidFill>
                <a:latin typeface="Arial"/>
                <a:cs typeface="Arial"/>
              </a:rPr>
              <a:t>Customer </a:t>
            </a:r>
            <a:r>
              <a:rPr lang="en-US" sz="3200" spc="440" dirty="0">
                <a:solidFill>
                  <a:srgbClr val="002060"/>
                </a:solidFill>
                <a:latin typeface="Arial"/>
                <a:cs typeface="Arial"/>
              </a:rPr>
              <a:t>Advisory Committee</a:t>
            </a:r>
          </a:p>
        </p:txBody>
      </p:sp>
    </p:spTree>
    <p:extLst>
      <p:ext uri="{BB962C8B-B14F-4D97-AF65-F5344CB8AC3E}">
        <p14:creationId xmlns:p14="http://schemas.microsoft.com/office/powerpoint/2010/main" xmlns="" val="69676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0" y="914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440" dirty="0">
                <a:solidFill>
                  <a:srgbClr val="002060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60694" y="1688122"/>
            <a:ext cx="4583906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C0362C"/>
                </a:solidFill>
              </a:rPr>
              <a:t>Complete Strategic Plan</a:t>
            </a:r>
            <a:endParaRPr lang="en-US" sz="2800" i="1" dirty="0">
              <a:solidFill>
                <a:srgbClr val="C0362C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/>
              <a:t>Plan Finalization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Prepare final Strategic </a:t>
            </a:r>
            <a:r>
              <a:rPr lang="en-US" sz="2000" dirty="0" smtClean="0"/>
              <a:t>Plan document with </a:t>
            </a:r>
            <a:r>
              <a:rPr lang="en-US" sz="2000" dirty="0"/>
              <a:t>recommended scopes, schedules, and budgets for priority projects.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Complete detailed programming </a:t>
            </a:r>
            <a:r>
              <a:rPr lang="en-US" sz="2000" dirty="0" smtClean="0"/>
              <a:t> &amp; pre-schematic work</a:t>
            </a:r>
            <a:endParaRPr lang="en-US" sz="20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Refine conceptual design for all </a:t>
            </a:r>
            <a:r>
              <a:rPr lang="en-US" sz="2000" dirty="0" smtClean="0"/>
              <a:t>sites</a:t>
            </a:r>
            <a:endParaRPr lang="en-US" sz="20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Establish </a:t>
            </a:r>
            <a:r>
              <a:rPr lang="en-US" sz="2000" dirty="0" smtClean="0"/>
              <a:t>general standards &amp; sustainability goals</a:t>
            </a:r>
            <a:endParaRPr lang="en-US" sz="20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Incorporate Implementation </a:t>
            </a:r>
            <a:r>
              <a:rPr lang="en-US" sz="2000" dirty="0" smtClean="0"/>
              <a:t> and Spending Plan</a:t>
            </a:r>
            <a:endParaRPr lang="en-US" sz="20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688122"/>
            <a:ext cx="44958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C0362C"/>
                </a:solidFill>
              </a:rPr>
              <a:t>Implementation Planning</a:t>
            </a:r>
            <a:endParaRPr lang="en-US" sz="2800" i="1" dirty="0">
              <a:solidFill>
                <a:srgbClr val="C0362C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/>
              <a:t>Create a Detailed Implementation and Spending Plan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Determine method of project delivery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Develop project team structure and key roles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Evaluate resources necessary for planning and execution</a:t>
            </a:r>
            <a:endParaRPr lang="en-US" sz="20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Develop implementation sequencing </a:t>
            </a:r>
            <a:r>
              <a:rPr lang="en-US" sz="2000" dirty="0" smtClean="0"/>
              <a:t>schedule</a:t>
            </a:r>
            <a:endParaRPr lang="en-US" sz="20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Develop financing </a:t>
            </a:r>
            <a:r>
              <a:rPr lang="en-US" sz="2000" dirty="0" smtClean="0"/>
              <a:t>strategy</a:t>
            </a:r>
            <a:endParaRPr lang="en-US" sz="20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6527" y="1688122"/>
            <a:ext cx="4300273" cy="596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C0362C"/>
                </a:solidFill>
              </a:rPr>
              <a:t>Outreach Plan</a:t>
            </a:r>
            <a:endParaRPr lang="en-US" sz="2800" i="1" dirty="0">
              <a:solidFill>
                <a:srgbClr val="C0362C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/>
              <a:t>Employee Outreach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Update for employees involved in SFP Development:            </a:t>
            </a:r>
            <a:r>
              <a:rPr lang="en-US" sz="2000" u="sng" dirty="0"/>
              <a:t>March 15-17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All employee e-mail update:   </a:t>
            </a:r>
            <a:r>
              <a:rPr lang="en-US" sz="2000" u="sng" dirty="0"/>
              <a:t>March </a:t>
            </a:r>
            <a:r>
              <a:rPr lang="en-US" sz="2000" u="sng" dirty="0" smtClean="0"/>
              <a:t>20</a:t>
            </a:r>
            <a:endParaRPr lang="en-US" sz="2000" u="sng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Online information:                      </a:t>
            </a:r>
            <a:r>
              <a:rPr lang="en-US" sz="2000" u="sng" dirty="0"/>
              <a:t>Week of March 20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/>
              <a:t>County-Wide </a:t>
            </a:r>
            <a:r>
              <a:rPr lang="en-US" sz="2000" b="1" dirty="0"/>
              <a:t>Outreach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Tri-Commission March 28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Port Commission April 4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On-Line Resources/Video</a:t>
            </a:r>
            <a:endParaRPr lang="en-US" sz="20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Open House Events (Wenatchee, Leavenworth, Chelan)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390" y="833735"/>
            <a:ext cx="833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</a:rPr>
              <a:t>“Shaping our utility to do the best, for the most, for the longest”</a:t>
            </a:r>
          </a:p>
        </p:txBody>
      </p:sp>
    </p:spTree>
    <p:extLst>
      <p:ext uri="{BB962C8B-B14F-4D97-AF65-F5344CB8AC3E}">
        <p14:creationId xmlns:p14="http://schemas.microsoft.com/office/powerpoint/2010/main" xmlns="" val="98995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8" b="17592"/>
          <a:stretch/>
        </p:blipFill>
        <p:spPr>
          <a:xfrm>
            <a:off x="0" y="0"/>
            <a:ext cx="14607540" cy="8726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6200" y="228600"/>
            <a:ext cx="14859000" cy="1524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1402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pc="440" dirty="0">
                <a:solidFill>
                  <a:srgbClr val="C0362C"/>
                </a:solidFill>
                <a:latin typeface="Arial"/>
                <a:cs typeface="Arial"/>
              </a:rPr>
              <a:t>4 </a:t>
            </a:r>
            <a:r>
              <a:rPr lang="en-US" sz="6000" spc="440" dirty="0">
                <a:latin typeface="Arial"/>
                <a:cs typeface="Arial"/>
              </a:rPr>
              <a:t>Questions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03512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17606</TotalTime>
  <Words>656</Words>
  <Application>Microsoft Office PowerPoint</Application>
  <PresentationFormat>Custom</PresentationFormat>
  <Paragraphs>94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Comments From February 27, 2017 Meeting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Ho</dc:creator>
  <cp:lastModifiedBy>Dan Frazier</cp:lastModifiedBy>
  <cp:revision>1425</cp:revision>
  <cp:lastPrinted>2017-02-21T21:29:14Z</cp:lastPrinted>
  <dcterms:created xsi:type="dcterms:W3CDTF">2015-02-03T10:10:19Z</dcterms:created>
  <dcterms:modified xsi:type="dcterms:W3CDTF">2017-03-27T19:19:00Z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2015-02-03T00:00:00Z</vt:filetime>
  </property>
  <property fmtid="{D5CDD505-2E9C-101B-9397-08002B2CF9AE}" pid="3" name="LastSaved">
    <vt:filetime>2015-02-03T00:00:00Z</vt:filetime>
  </property>
</Properties>
</file>